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1.xml" ContentType="application/vnd.openxmlformats-officedocument.themeOverr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2.xml" ContentType="application/vnd.openxmlformats-officedocument.themeOverride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3.xml" ContentType="application/vnd.openxmlformats-officedocument.themeOverrid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4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5.xml" ContentType="application/vnd.openxmlformats-officedocument.themeOverr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6.xml" ContentType="application/vnd.openxmlformats-officedocument.themeOverr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7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297" r:id="rId9"/>
    <p:sldId id="333" r:id="rId10"/>
    <p:sldId id="331" r:id="rId11"/>
    <p:sldId id="299" r:id="rId12"/>
    <p:sldId id="300" r:id="rId13"/>
    <p:sldId id="305" r:id="rId14"/>
    <p:sldId id="306" r:id="rId15"/>
    <p:sldId id="307" r:id="rId16"/>
    <p:sldId id="308" r:id="rId17"/>
    <p:sldId id="309" r:id="rId18"/>
    <p:sldId id="310" r:id="rId19"/>
    <p:sldId id="332" r:id="rId20"/>
    <p:sldId id="320" r:id="rId21"/>
    <p:sldId id="317" r:id="rId22"/>
    <p:sldId id="314" r:id="rId23"/>
    <p:sldId id="315" r:id="rId24"/>
    <p:sldId id="316" r:id="rId25"/>
    <p:sldId id="313" r:id="rId26"/>
    <p:sldId id="318" r:id="rId27"/>
    <p:sldId id="319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4" r:id="rId37"/>
    <p:sldId id="335" r:id="rId38"/>
    <p:sldId id="336" r:id="rId39"/>
    <p:sldId id="337" r:id="rId40"/>
    <p:sldId id="338" r:id="rId41"/>
    <p:sldId id="339" r:id="rId42"/>
    <p:sldId id="278" r:id="rId43"/>
  </p:sldIdLst>
  <p:sldSz cx="9144000" cy="5143500" type="screen16x9"/>
  <p:notesSz cx="6858000" cy="9144000"/>
  <p:embeddedFontLst>
    <p:embeddedFont>
      <p:font typeface="Barlow SemiBold" panose="020B0604020202020204" charset="0"/>
      <p:regular r:id="rId45"/>
      <p:bold r:id="rId46"/>
      <p:italic r:id="rId47"/>
      <p:boldItalic r:id="rId48"/>
    </p:embeddedFont>
    <p:embeddedFont>
      <p:font typeface="Cambria" panose="02040503050406030204" pitchFamily="18" charset="0"/>
      <p:regular r:id="rId49"/>
      <p:bold r:id="rId50"/>
      <p:italic r:id="rId51"/>
      <p:boldItalic r:id="rId52"/>
    </p:embeddedFont>
    <p:embeddedFont>
      <p:font typeface="Barlow Light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6C"/>
    <a:srgbClr val="2CB1AE"/>
    <a:srgbClr val="904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0CA2F-AD4F-43A7-B7A6-27E5CA5AA7E8}">
  <a:tblStyle styleId="{E960CA2F-AD4F-43A7-B7A6-27E5CA5AA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31679FC-7606-471D-BB11-6C18445E7FC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73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Downloads\Grafici%20-%20sindikat%20(version%201).xlsb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Downloads\Grafici%20-%20sindikat%20(version%201).xlsb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neman\Desktop\Sindikati\Grafici%20-%20sindika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neman\Desktop\Sindikati\Grafici%20-%20sindikat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neman\Desktop\Sindikati\Grafici%20-%20sindika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Kristina\AppData\Roaming\Microsoft\Excel\Grafici%20-%20sindikat%20(version%201)%20(version%201).xlsb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Downloads\Grafici%20-%20sindikat%20(version%201).xlsb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neman\Desktop\Sindikati\Grafici%20-%20sindikat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Kristina\AppData\Roaming\Microsoft\Excel\Grafici%20-%20sindikat%20(version%201)%20(version%201).xlsb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neman\Desktop\Sindikati\Grafici%20-%20sindika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neman\Desktop\Sindikati\Grafici%20-%20sindikat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neman\Desktop\Sindikati\Grafici%20-%20sindikat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neman\Desktop\Sindikati\Grafici%20-%20sindikat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D:\Downloads\Grafici%20-%20sindikat%20(version%201).xlsb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an\Desktop\Sindikati\Grafici%20-%20sindikat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D:\Downloads\Grafici%20-%20sindikat%20(version%201).xlsb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an\Desktop\Sindikati\Grafici%20-%20sindik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an\Desktop\Sindikati\Grafici%20-%20sindik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Downloads\Grafici%20-%20sindikat%20(version%201).xlsb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Downloads\Grafici%20-%20sindikat%20(version%201).xlsb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an\Desktop\Sindikati\Grafici%20-%20sindik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an\Desktop\Sindikati\Grafici%20-%20sindika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1).xlsb.xlsx]S13'!$A$4:$A$7</c:f>
              <c:strCache>
                <c:ptCount val="4"/>
                <c:pt idx="0">
                  <c:v>Da, ja sam član sindikata</c:v>
                </c:pt>
                <c:pt idx="1">
                  <c:v>Da, članovi sindikata smo ja i neko od članova porodice</c:v>
                </c:pt>
                <c:pt idx="2">
                  <c:v>Da, neko od članova porodice je član sindikata </c:v>
                </c:pt>
                <c:pt idx="3">
                  <c:v>Ne, u našoj porodici nema članova sindikata </c:v>
                </c:pt>
              </c:strCache>
            </c:strRef>
          </c:cat>
          <c:val>
            <c:numRef>
              <c:f>'[Grafici - sindikat (version 1).xlsb.xlsx]S13'!$B$4:$B$7</c:f>
              <c:numCache>
                <c:formatCode>0.00%</c:formatCode>
                <c:ptCount val="4"/>
                <c:pt idx="0">
                  <c:v>0.219</c:v>
                </c:pt>
                <c:pt idx="1">
                  <c:v>3.9E-2</c:v>
                </c:pt>
                <c:pt idx="2">
                  <c:v>0.16800000000000001</c:v>
                </c:pt>
                <c:pt idx="3">
                  <c:v>0.57299999999999995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3-448F-98C4-00A6DE6778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6489568"/>
        <c:axId val="266489176"/>
      </c:barChart>
      <c:catAx>
        <c:axId val="266489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6489176"/>
        <c:crosses val="autoZero"/>
        <c:auto val="1"/>
        <c:lblAlgn val="ctr"/>
        <c:lblOffset val="100"/>
        <c:noMultiLvlLbl val="0"/>
      </c:catAx>
      <c:valAx>
        <c:axId val="26648917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6648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'S12'!$B$4</c:f>
              <c:strCache>
                <c:ptCount val="1"/>
                <c:pt idx="0">
                  <c:v>Uopšte nisam saglasan/a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'S12'!$A$5:$A$11</c:f>
              <c:strCache>
                <c:ptCount val="7"/>
                <c:pt idx="0">
                  <c:v>Sindikat je zaslužan za POVEĆANJE BROJA DANA PLAĆENOG GODIŠNJEG ODMORA.</c:v>
                </c:pt>
                <c:pt idx="1">
                  <c:v>Sindikat je zaslužan za POVEĆANJE ZARADE PO OSNOVU NOĆNOG RADA. </c:v>
                </c:pt>
                <c:pt idx="2">
                  <c:v>Sindikat je zaslužan za POVEĆANJE BROJA DANA PLAĆENOG ODSUSTVA.</c:v>
                </c:pt>
                <c:pt idx="3">
                  <c:v>Sindikat je zaslužan za POVEĆANJE IZNOSA OTPREMNINA.</c:v>
                </c:pt>
                <c:pt idx="4">
                  <c:v>Sindikat je zaslužan za POVEĆANJE ZARADE PO OSNOVU PRAZNIČNOG RADA.</c:v>
                </c:pt>
                <c:pt idx="5">
                  <c:v>Sindikat je zaslužan za POVEĆANJE NOVČANE POMOĆI. </c:v>
                </c:pt>
                <c:pt idx="6">
                  <c:v>Sindikat je zaslužan za POVEĆANJE ZARADE PO OSNOVU MINULOG RADA.</c:v>
                </c:pt>
              </c:strCache>
            </c:strRef>
          </c:cat>
          <c:val>
            <c:numRef>
              <c:f>'S12'!$B$5:$B$11</c:f>
              <c:numCache>
                <c:formatCode>General</c:formatCode>
                <c:ptCount val="7"/>
                <c:pt idx="0">
                  <c:v>29.2</c:v>
                </c:pt>
                <c:pt idx="1">
                  <c:v>29.1</c:v>
                </c:pt>
                <c:pt idx="2">
                  <c:v>28.7</c:v>
                </c:pt>
                <c:pt idx="3">
                  <c:v>26.9</c:v>
                </c:pt>
                <c:pt idx="4">
                  <c:v>26.5</c:v>
                </c:pt>
                <c:pt idx="5">
                  <c:v>24.9</c:v>
                </c:pt>
                <c:pt idx="6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1-4036-9AAB-E3BE17B81D79}"/>
            </c:ext>
          </c:extLst>
        </c:ser>
        <c:ser>
          <c:idx val="1"/>
          <c:order val="1"/>
          <c:tx>
            <c:strRef>
              <c:f>'S12'!$C$4</c:f>
              <c:strCache>
                <c:ptCount val="1"/>
                <c:pt idx="0">
                  <c:v>Djelimično sam saglasan/a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'S12'!$A$5:$A$11</c:f>
              <c:strCache>
                <c:ptCount val="7"/>
                <c:pt idx="0">
                  <c:v>Sindikat je zaslužan za POVEĆANJE BROJA DANA PLAĆENOG GODIŠNJEG ODMORA.</c:v>
                </c:pt>
                <c:pt idx="1">
                  <c:v>Sindikat je zaslužan za POVEĆANJE ZARADE PO OSNOVU NOĆNOG RADA. </c:v>
                </c:pt>
                <c:pt idx="2">
                  <c:v>Sindikat je zaslužan za POVEĆANJE BROJA DANA PLAĆENOG ODSUSTVA.</c:v>
                </c:pt>
                <c:pt idx="3">
                  <c:v>Sindikat je zaslužan za POVEĆANJE IZNOSA OTPREMNINA.</c:v>
                </c:pt>
                <c:pt idx="4">
                  <c:v>Sindikat je zaslužan za POVEĆANJE ZARADE PO OSNOVU PRAZNIČNOG RADA.</c:v>
                </c:pt>
                <c:pt idx="5">
                  <c:v>Sindikat je zaslužan za POVEĆANJE NOVČANE POMOĆI. </c:v>
                </c:pt>
                <c:pt idx="6">
                  <c:v>Sindikat je zaslužan za POVEĆANJE ZARADE PO OSNOVU MINULOG RADA.</c:v>
                </c:pt>
              </c:strCache>
            </c:strRef>
          </c:cat>
          <c:val>
            <c:numRef>
              <c:f>'S12'!$C$5:$C$11</c:f>
              <c:numCache>
                <c:formatCode>General</c:formatCode>
                <c:ptCount val="7"/>
                <c:pt idx="0">
                  <c:v>54.2</c:v>
                </c:pt>
                <c:pt idx="1">
                  <c:v>56.3</c:v>
                </c:pt>
                <c:pt idx="2">
                  <c:v>56.6</c:v>
                </c:pt>
                <c:pt idx="3">
                  <c:v>56.3</c:v>
                </c:pt>
                <c:pt idx="4">
                  <c:v>58.2</c:v>
                </c:pt>
                <c:pt idx="5">
                  <c:v>53.3</c:v>
                </c:pt>
                <c:pt idx="6">
                  <c:v>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1-4036-9AAB-E3BE17B81D79}"/>
            </c:ext>
          </c:extLst>
        </c:ser>
        <c:ser>
          <c:idx val="2"/>
          <c:order val="2"/>
          <c:tx>
            <c:strRef>
              <c:f>'S12'!$D$4</c:f>
              <c:strCache>
                <c:ptCount val="1"/>
                <c:pt idx="0">
                  <c:v>U potpunosti sam saglasan/a</c:v>
                </c:pt>
              </c:strCache>
            </c:strRef>
          </c:tx>
          <c:spPr>
            <a:solidFill>
              <a:srgbClr val="2CB1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'S12'!$A$5:$A$11</c:f>
              <c:strCache>
                <c:ptCount val="7"/>
                <c:pt idx="0">
                  <c:v>Sindikat je zaslužan za POVEĆANJE BROJA DANA PLAĆENOG GODIŠNJEG ODMORA.</c:v>
                </c:pt>
                <c:pt idx="1">
                  <c:v>Sindikat je zaslužan za POVEĆANJE ZARADE PO OSNOVU NOĆNOG RADA. </c:v>
                </c:pt>
                <c:pt idx="2">
                  <c:v>Sindikat je zaslužan za POVEĆANJE BROJA DANA PLAĆENOG ODSUSTVA.</c:v>
                </c:pt>
                <c:pt idx="3">
                  <c:v>Sindikat je zaslužan za POVEĆANJE IZNOSA OTPREMNINA.</c:v>
                </c:pt>
                <c:pt idx="4">
                  <c:v>Sindikat je zaslužan za POVEĆANJE ZARADE PO OSNOVU PRAZNIČNOG RADA.</c:v>
                </c:pt>
                <c:pt idx="5">
                  <c:v>Sindikat je zaslužan za POVEĆANJE NOVČANE POMOĆI. </c:v>
                </c:pt>
                <c:pt idx="6">
                  <c:v>Sindikat je zaslužan za POVEĆANJE ZARADE PO OSNOVU MINULOG RADA.</c:v>
                </c:pt>
              </c:strCache>
            </c:strRef>
          </c:cat>
          <c:val>
            <c:numRef>
              <c:f>'S12'!$D$5:$D$11</c:f>
              <c:numCache>
                <c:formatCode>General</c:formatCode>
                <c:ptCount val="7"/>
                <c:pt idx="0">
                  <c:v>16.600000000000001</c:v>
                </c:pt>
                <c:pt idx="1">
                  <c:v>14.6</c:v>
                </c:pt>
                <c:pt idx="2">
                  <c:v>14.7</c:v>
                </c:pt>
                <c:pt idx="3">
                  <c:v>16.8</c:v>
                </c:pt>
                <c:pt idx="4">
                  <c:v>15.4</c:v>
                </c:pt>
                <c:pt idx="5">
                  <c:v>21.7</c:v>
                </c:pt>
                <c:pt idx="6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1-4036-9AAB-E3BE17B81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3784864"/>
        <c:axId val="263789568"/>
      </c:barChart>
      <c:catAx>
        <c:axId val="263784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3789568"/>
        <c:crosses val="autoZero"/>
        <c:auto val="1"/>
        <c:lblAlgn val="ctr"/>
        <c:lblOffset val="100"/>
        <c:noMultiLvlLbl val="0"/>
      </c:catAx>
      <c:valAx>
        <c:axId val="26378956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6378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957716123143794E-2"/>
          <c:y val="0.89077299474495741"/>
          <c:w val="0.86480683938046266"/>
          <c:h val="7.9254381824475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S12a!$A$4:$A$9</c:f>
              <c:strCache>
                <c:ptCount val="6"/>
                <c:pt idx="0">
                  <c:v>Dodatna edukacija sindikalnih predstavnika</c:v>
                </c:pt>
                <c:pt idx="1">
                  <c:v>Masovnost</c:v>
                </c:pt>
                <c:pt idx="2">
                  <c:v>Pozitivan imidž</c:v>
                </c:pt>
                <c:pt idx="3">
                  <c:v>Štrajkačke/protestne aktivnosti</c:v>
                </c:pt>
                <c:pt idx="4">
                  <c:v>Politička angažovanost</c:v>
                </c:pt>
                <c:pt idx="5">
                  <c:v>Drugo</c:v>
                </c:pt>
              </c:strCache>
            </c:strRef>
          </c:cat>
          <c:val>
            <c:numRef>
              <c:f>S12a!$C$4:$C$9</c:f>
              <c:numCache>
                <c:formatCode>0.00%</c:formatCode>
                <c:ptCount val="6"/>
                <c:pt idx="0" formatCode="0%">
                  <c:v>0.31</c:v>
                </c:pt>
                <c:pt idx="1">
                  <c:v>0.23100000000000001</c:v>
                </c:pt>
                <c:pt idx="2" formatCode="0%">
                  <c:v>0.22</c:v>
                </c:pt>
                <c:pt idx="3">
                  <c:v>0.10299999999999999</c:v>
                </c:pt>
                <c:pt idx="4">
                  <c:v>6.3E-2</c:v>
                </c:pt>
                <c:pt idx="5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3-4C96-B006-597831975E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3788392"/>
        <c:axId val="263788000"/>
      </c:barChart>
      <c:catAx>
        <c:axId val="263788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3788000"/>
        <c:crosses val="autoZero"/>
        <c:auto val="1"/>
        <c:lblAlgn val="ctr"/>
        <c:lblOffset val="100"/>
        <c:noMultiLvlLbl val="0"/>
      </c:catAx>
      <c:valAx>
        <c:axId val="2637880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378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6C006C"/>
            </a:solidFill>
          </c:spPr>
          <c:dPt>
            <c:idx val="0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5-4A52-80FA-BF074777D9D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5-4A52-80FA-BF074777D9D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15-4A52-80FA-BF074777D9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'S18'!$A$5:$A$6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'S18'!$B$5:$B$6</c:f>
              <c:numCache>
                <c:formatCode>0.0%</c:formatCode>
                <c:ptCount val="2"/>
                <c:pt idx="0">
                  <c:v>0.46400000000000002</c:v>
                </c:pt>
                <c:pt idx="1">
                  <c:v>0.53500000000000003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15-4A52-80FA-BF074777D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2CB1AE"/>
            </a:solidFill>
          </c:spPr>
          <c:dPt>
            <c:idx val="0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77-4B16-9C09-7EEF7BD62C3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7-4B16-9C09-7EEF7BD62C33}"/>
              </c:ext>
            </c:extLst>
          </c:dPt>
          <c:dPt>
            <c:idx val="2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77-4B16-9C09-7EEF7BD62C3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77-4B16-9C09-7EEF7BD62C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CD2B25-9E01-41DD-8A86-B8B643FAD8C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77-4B16-9C09-7EEF7BD62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'S21'!$A$5:$A$6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'S21'!$B$5:$B$6</c:f>
              <c:numCache>
                <c:formatCode>0.0%</c:formatCode>
                <c:ptCount val="2"/>
                <c:pt idx="0">
                  <c:v>0.52500000000000002</c:v>
                </c:pt>
                <c:pt idx="1">
                  <c:v>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77-4B16-9C09-7EEF7BD62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2CB1AE"/>
            </a:solidFill>
          </c:spPr>
          <c:dPt>
            <c:idx val="0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D3-4F47-8F24-5242E3C9E8D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3-4F47-8F24-5242E3C9E8DD}"/>
              </c:ext>
            </c:extLst>
          </c:dPt>
          <c:dPt>
            <c:idx val="2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D3-4F47-8F24-5242E3C9E8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D3-4F47-8F24-5242E3C9E8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B42F902-BBF6-4F18-9A83-CC66E5A5A52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D3-4F47-8F24-5242E3C9E8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'R1_1'!$A$5:$A$6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'R1_1'!$B$5:$B$6</c:f>
              <c:numCache>
                <c:formatCode>0.0%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D3-4F47-8F24-5242E3C9E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94-40BC-9E24-9F6D2AD3A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'R3'!$A$3:$A$6</c:f>
              <c:strCache>
                <c:ptCount val="4"/>
                <c:pt idx="0">
                  <c:v>Ugovoru na neodređeno (“za stalno”)</c:v>
                </c:pt>
                <c:pt idx="1">
                  <c:v>Ugovoru/rješenju na određeno</c:v>
                </c:pt>
                <c:pt idx="2">
                  <c:v>Ugovoru o privremenim i povremenim poslovima</c:v>
                </c:pt>
                <c:pt idx="3">
                  <c:v>Ugovoru preko agencije za privremeno ustupanje zaposlenih (agencijski ugovor)</c:v>
                </c:pt>
              </c:strCache>
            </c:strRef>
          </c:cat>
          <c:val>
            <c:numRef>
              <c:f>'R3'!$B$3:$B$6</c:f>
              <c:numCache>
                <c:formatCode>0.00%</c:formatCode>
                <c:ptCount val="4"/>
                <c:pt idx="0">
                  <c:v>0.48799999999999999</c:v>
                </c:pt>
                <c:pt idx="1">
                  <c:v>0.40600000000000003</c:v>
                </c:pt>
                <c:pt idx="2">
                  <c:v>8.1000000000000003E-2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4-413D-9420-DA428C0D7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3789176"/>
        <c:axId val="263785648"/>
      </c:barChart>
      <c:catAx>
        <c:axId val="263789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3785648"/>
        <c:crosses val="autoZero"/>
        <c:auto val="1"/>
        <c:lblAlgn val="ctr"/>
        <c:lblOffset val="100"/>
        <c:noMultiLvlLbl val="0"/>
      </c:catAx>
      <c:valAx>
        <c:axId val="26378564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6378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62920130333777"/>
          <c:y val="6.1469684269348977E-2"/>
          <c:w val="0.47024408755905472"/>
          <c:h val="0.87706063146130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'R4'!$A$3:$A$6</c:f>
              <c:strCache>
                <c:ptCount val="4"/>
                <c:pt idx="0">
                  <c:v>Na osnovu iznosa istaknutog u UGOVORU/rješenju, koji predstavlja moju STVARNU ZARADU</c:v>
                </c:pt>
                <c:pt idx="1">
                  <c:v>Na iznos MINIMALNE ZARADE, iako je moja STVARNA zarada VEĆA (dio zarade primam “na ruke”)</c:v>
                </c:pt>
                <c:pt idx="2">
                  <c:v>Na iznos MINIMALNE ZARADE, koja predstavlja moju STVARNU ZARADU</c:v>
                </c:pt>
                <c:pt idx="3">
                  <c:v>Na osnovu iznosa istaknutog u UGOVORU/rješenju, iako JE moja STVARNA ZARADA VEĆA (dio zarade primam “na ruke”)</c:v>
                </c:pt>
              </c:strCache>
            </c:strRef>
          </c:cat>
          <c:val>
            <c:numRef>
              <c:f>'R4'!$B$3:$B$6</c:f>
              <c:numCache>
                <c:formatCode>0.00%</c:formatCode>
                <c:ptCount val="4"/>
                <c:pt idx="0">
                  <c:v>0.52200000000000002</c:v>
                </c:pt>
                <c:pt idx="1">
                  <c:v>0.27900000000000003</c:v>
                </c:pt>
                <c:pt idx="2">
                  <c:v>0.16900000000000001</c:v>
                </c:pt>
                <c:pt idx="3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B-4795-8E8A-C35A915050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3789960"/>
        <c:axId val="263784472"/>
      </c:barChart>
      <c:catAx>
        <c:axId val="263789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3784472"/>
        <c:crosses val="autoZero"/>
        <c:auto val="1"/>
        <c:lblAlgn val="ctr"/>
        <c:lblOffset val="100"/>
        <c:noMultiLvlLbl val="0"/>
      </c:catAx>
      <c:valAx>
        <c:axId val="263784472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6378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15074979213213"/>
          <c:y val="9.0547066789515018E-2"/>
          <c:w val="0.49453353161553981"/>
          <c:h val="0.75159250860630433"/>
        </c:manualLayout>
      </c:layout>
      <c:doughnutChart>
        <c:varyColors val="1"/>
        <c:ser>
          <c:idx val="0"/>
          <c:order val="0"/>
          <c:spPr>
            <a:solidFill>
              <a:srgbClr val="6C006C"/>
            </a:solidFill>
          </c:spPr>
          <c:dPt>
            <c:idx val="0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61-447A-ACB7-3FA78AC2546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61-447A-ACB7-3FA78AC2546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61-447A-ACB7-3FA78AC2546B}"/>
              </c:ext>
            </c:extLst>
          </c:dPt>
          <c:dLbls>
            <c:dLbl>
              <c:idx val="0"/>
              <c:layout>
                <c:manualLayout>
                  <c:x val="-0.17616580310880833"/>
                  <c:y val="0.194907261867337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1-447A-ACB7-3FA78AC2546B}"/>
                </c:ext>
              </c:extLst>
            </c:dLbl>
            <c:dLbl>
              <c:idx val="1"/>
              <c:layout>
                <c:manualLayout>
                  <c:x val="0.11398963730569948"/>
                  <c:y val="-0.17604526878340149"/>
                </c:manualLayout>
              </c:layout>
              <c:tx>
                <c:rich>
                  <a:bodyPr/>
                  <a:lstStyle/>
                  <a:p>
                    <a:fld id="{94745CF4-9C8B-4986-863F-68BB2CB5B2D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161-447A-ACB7-3FA78AC25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'R5'!$A$5:$A$6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'R5'!$B$5:$B$6</c:f>
              <c:numCache>
                <c:formatCode>0.0%</c:formatCode>
                <c:ptCount val="2"/>
                <c:pt idx="0">
                  <c:v>0.57699999999999996</c:v>
                </c:pt>
                <c:pt idx="1">
                  <c:v>0.42299999999999999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61-447A-ACB7-3FA78AC25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'R7a'!$A$3:$A$7</c:f>
              <c:strCache>
                <c:ptCount val="5"/>
                <c:pt idx="0">
                  <c:v>U jednoj smjeni</c:v>
                </c:pt>
                <c:pt idx="1">
                  <c:v>Po smjenama</c:v>
                </c:pt>
                <c:pt idx="2">
                  <c:v>Dvokratno</c:v>
                </c:pt>
                <c:pt idx="3">
                  <c:v>U turnusu (rad po sistemu 12h rada, 24h odmora, 12h noćne smjene…)</c:v>
                </c:pt>
                <c:pt idx="4">
                  <c:v>Drugo</c:v>
                </c:pt>
              </c:strCache>
            </c:strRef>
          </c:cat>
          <c:val>
            <c:numRef>
              <c:f>'R7a'!$B$3:$B$7</c:f>
              <c:numCache>
                <c:formatCode>0.0%</c:formatCode>
                <c:ptCount val="5"/>
                <c:pt idx="0">
                  <c:v>0.45600000000000002</c:v>
                </c:pt>
                <c:pt idx="1">
                  <c:v>0.41499999999999998</c:v>
                </c:pt>
                <c:pt idx="2">
                  <c:v>3.9E-2</c:v>
                </c:pt>
                <c:pt idx="3">
                  <c:v>7.4999999999999997E-2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F-4AEF-9EAA-B651EECFE7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3786824"/>
        <c:axId val="263782904"/>
      </c:barChart>
      <c:catAx>
        <c:axId val="263786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3782904"/>
        <c:crosses val="autoZero"/>
        <c:auto val="1"/>
        <c:lblAlgn val="ctr"/>
        <c:lblOffset val="100"/>
        <c:noMultiLvlLbl val="0"/>
      </c:catAx>
      <c:valAx>
        <c:axId val="26378290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6378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6C006C"/>
            </a:solidFill>
          </c:spPr>
          <c:dPt>
            <c:idx val="0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F2-483F-BA4C-A792533BB7F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F2-483F-BA4C-A792533BB7F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F2-483F-BA4C-A792533BB7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F2-483F-BA4C-A792533BB7FE}"/>
                </c:ext>
              </c:extLst>
            </c:dLbl>
            <c:dLbl>
              <c:idx val="1"/>
              <c:layout>
                <c:manualLayout>
                  <c:x val="1.5345268542199489E-2"/>
                  <c:y val="0"/>
                </c:manualLayout>
              </c:layout>
              <c:tx>
                <c:rich>
                  <a:bodyPr/>
                  <a:lstStyle/>
                  <a:p>
                    <a:fld id="{82D20A42-834D-4B8C-B584-E7504537DE1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F2-483F-BA4C-A792533BB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'R9'!$A$5:$A$6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'R9'!$B$5:$B$6</c:f>
              <c:numCache>
                <c:formatCode>0.0%</c:formatCode>
                <c:ptCount val="2"/>
                <c:pt idx="0">
                  <c:v>0.21299999999999999</c:v>
                </c:pt>
                <c:pt idx="1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F2-483F-BA4C-A792533BB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'[Grafici - sindikat (version 1).xlsb.xlsx]S4'!$B$4</c:f>
              <c:strCache>
                <c:ptCount val="1"/>
                <c:pt idx="0">
                  <c:v>U potpunosti saglasan/a</c:v>
                </c:pt>
              </c:strCache>
            </c:strRef>
          </c:tx>
          <c:spPr>
            <a:solidFill>
              <a:srgbClr val="2CB1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1).xlsb.xlsx]S4'!$A$5:$A$10</c:f>
              <c:strCache>
                <c:ptCount val="6"/>
                <c:pt idx="0">
                  <c:v>Razumijevanje, solidarnost</c:v>
                </c:pt>
                <c:pt idx="1">
                  <c:v>Iskrena borba za radnička prava</c:v>
                </c:pt>
                <c:pt idx="2">
                  <c:v>Besplatna pravna pomoć</c:v>
                </c:pt>
                <c:pt idx="3">
                  <c:v>Sigurnost</c:v>
                </c:pt>
                <c:pt idx="4">
                  <c:v>Transparentnost</c:v>
                </c:pt>
                <c:pt idx="5">
                  <c:v>Nezavisnost</c:v>
                </c:pt>
              </c:strCache>
            </c:strRef>
          </c:cat>
          <c:val>
            <c:numRef>
              <c:f>'[Grafici - sindikat (version 1).xlsb.xlsx]S4'!$B$5:$B$10</c:f>
              <c:numCache>
                <c:formatCode>General</c:formatCode>
                <c:ptCount val="6"/>
                <c:pt idx="0">
                  <c:v>13.9</c:v>
                </c:pt>
                <c:pt idx="1">
                  <c:v>9</c:v>
                </c:pt>
                <c:pt idx="2">
                  <c:v>13.4</c:v>
                </c:pt>
                <c:pt idx="3">
                  <c:v>9.6999999999999993</c:v>
                </c:pt>
                <c:pt idx="4">
                  <c:v>10.5</c:v>
                </c:pt>
                <c:pt idx="5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9-4AB2-BD82-0C2A7666C2EE}"/>
            </c:ext>
          </c:extLst>
        </c:ser>
        <c:ser>
          <c:idx val="1"/>
          <c:order val="1"/>
          <c:tx>
            <c:strRef>
              <c:f>'[Grafici - sindikat (version 1).xlsb.xlsx]S4'!$C$4</c:f>
              <c:strCache>
                <c:ptCount val="1"/>
                <c:pt idx="0">
                  <c:v>Donekle saglasan/a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1).xlsb.xlsx]S4'!$A$5:$A$10</c:f>
              <c:strCache>
                <c:ptCount val="6"/>
                <c:pt idx="0">
                  <c:v>Razumijevanje, solidarnost</c:v>
                </c:pt>
                <c:pt idx="1">
                  <c:v>Iskrena borba za radnička prava</c:v>
                </c:pt>
                <c:pt idx="2">
                  <c:v>Besplatna pravna pomoć</c:v>
                </c:pt>
                <c:pt idx="3">
                  <c:v>Sigurnost</c:v>
                </c:pt>
                <c:pt idx="4">
                  <c:v>Transparentnost</c:v>
                </c:pt>
                <c:pt idx="5">
                  <c:v>Nezavisnost</c:v>
                </c:pt>
              </c:strCache>
            </c:strRef>
          </c:cat>
          <c:val>
            <c:numRef>
              <c:f>'[Grafici - sindikat (version 1).xlsb.xlsx]S4'!$C$5:$C$10</c:f>
              <c:numCache>
                <c:formatCode>General</c:formatCode>
                <c:ptCount val="6"/>
                <c:pt idx="0">
                  <c:v>46.9</c:v>
                </c:pt>
                <c:pt idx="1">
                  <c:v>49.3</c:v>
                </c:pt>
                <c:pt idx="2">
                  <c:v>44.8</c:v>
                </c:pt>
                <c:pt idx="3">
                  <c:v>42.2</c:v>
                </c:pt>
                <c:pt idx="4">
                  <c:v>40.1</c:v>
                </c:pt>
                <c:pt idx="5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9-4AB2-BD82-0C2A7666C2EE}"/>
            </c:ext>
          </c:extLst>
        </c:ser>
        <c:ser>
          <c:idx val="2"/>
          <c:order val="2"/>
          <c:tx>
            <c:strRef>
              <c:f>'[Grafici - sindikat (version 1).xlsb.xlsx]S4'!$D$4</c:f>
              <c:strCache>
                <c:ptCount val="1"/>
                <c:pt idx="0">
                  <c:v>Donekle nisam saglasan/a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1).xlsb.xlsx]S4'!$A$5:$A$10</c:f>
              <c:strCache>
                <c:ptCount val="6"/>
                <c:pt idx="0">
                  <c:v>Razumijevanje, solidarnost</c:v>
                </c:pt>
                <c:pt idx="1">
                  <c:v>Iskrena borba za radnička prava</c:v>
                </c:pt>
                <c:pt idx="2">
                  <c:v>Besplatna pravna pomoć</c:v>
                </c:pt>
                <c:pt idx="3">
                  <c:v>Sigurnost</c:v>
                </c:pt>
                <c:pt idx="4">
                  <c:v>Transparentnost</c:v>
                </c:pt>
                <c:pt idx="5">
                  <c:v>Nezavisnost</c:v>
                </c:pt>
              </c:strCache>
            </c:strRef>
          </c:cat>
          <c:val>
            <c:numRef>
              <c:f>'[Grafici - sindikat (version 1).xlsb.xlsx]S4'!$D$5:$D$10</c:f>
              <c:numCache>
                <c:formatCode>General</c:formatCode>
                <c:ptCount val="6"/>
                <c:pt idx="0">
                  <c:v>22.3</c:v>
                </c:pt>
                <c:pt idx="1">
                  <c:v>21.9</c:v>
                </c:pt>
                <c:pt idx="2">
                  <c:v>24.5</c:v>
                </c:pt>
                <c:pt idx="3">
                  <c:v>29.8</c:v>
                </c:pt>
                <c:pt idx="4">
                  <c:v>30.2</c:v>
                </c:pt>
                <c:pt idx="5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9-4AB2-BD82-0C2A7666C2EE}"/>
            </c:ext>
          </c:extLst>
        </c:ser>
        <c:ser>
          <c:idx val="3"/>
          <c:order val="3"/>
          <c:tx>
            <c:strRef>
              <c:f>'[Grafici - sindikat (version 1).xlsb.xlsx]S4'!$E$4</c:f>
              <c:strCache>
                <c:ptCount val="1"/>
                <c:pt idx="0">
                  <c:v>Uopšte nisam saglasan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1).xlsb.xlsx]S4'!$A$5:$A$10</c:f>
              <c:strCache>
                <c:ptCount val="6"/>
                <c:pt idx="0">
                  <c:v>Razumijevanje, solidarnost</c:v>
                </c:pt>
                <c:pt idx="1">
                  <c:v>Iskrena borba za radnička prava</c:v>
                </c:pt>
                <c:pt idx="2">
                  <c:v>Besplatna pravna pomoć</c:v>
                </c:pt>
                <c:pt idx="3">
                  <c:v>Sigurnost</c:v>
                </c:pt>
                <c:pt idx="4">
                  <c:v>Transparentnost</c:v>
                </c:pt>
                <c:pt idx="5">
                  <c:v>Nezavisnost</c:v>
                </c:pt>
              </c:strCache>
            </c:strRef>
          </c:cat>
          <c:val>
            <c:numRef>
              <c:f>'[Grafici - sindikat (version 1).xlsb.xlsx]S4'!$E$5:$E$10</c:f>
              <c:numCache>
                <c:formatCode>General</c:formatCode>
                <c:ptCount val="6"/>
                <c:pt idx="0">
                  <c:v>16.7</c:v>
                </c:pt>
                <c:pt idx="1">
                  <c:v>19.600000000000001</c:v>
                </c:pt>
                <c:pt idx="2">
                  <c:v>17.2</c:v>
                </c:pt>
                <c:pt idx="3">
                  <c:v>18.100000000000001</c:v>
                </c:pt>
                <c:pt idx="4">
                  <c:v>19</c:v>
                </c:pt>
                <c:pt idx="5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C9-4AB2-BD82-0C2A7666C2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6485256"/>
        <c:axId val="266485648"/>
      </c:barChart>
      <c:catAx>
        <c:axId val="266485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6485648"/>
        <c:crosses val="autoZero"/>
        <c:auto val="1"/>
        <c:lblAlgn val="ctr"/>
        <c:lblOffset val="100"/>
        <c:noMultiLvlLbl val="0"/>
      </c:catAx>
      <c:valAx>
        <c:axId val="26648564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6648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63651074169013"/>
          <c:y val="7.9682927973271853E-2"/>
          <c:w val="0.51481250594797279"/>
          <c:h val="0.74899065885893035"/>
        </c:manualLayout>
      </c:layout>
      <c:doughnutChart>
        <c:varyColors val="1"/>
        <c:ser>
          <c:idx val="0"/>
          <c:order val="0"/>
          <c:spPr>
            <a:solidFill>
              <a:srgbClr val="2CB1AE"/>
            </a:solidFill>
          </c:spPr>
          <c:dPt>
            <c:idx val="0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6B-423F-968C-1A6422A35BF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6B-423F-968C-1A6422A35BFB}"/>
              </c:ext>
            </c:extLst>
          </c:dPt>
          <c:dPt>
            <c:idx val="2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6B-423F-968C-1A6422A35BFB}"/>
              </c:ext>
            </c:extLst>
          </c:dPt>
          <c:dLbls>
            <c:dLbl>
              <c:idx val="0"/>
              <c:layout>
                <c:manualLayout>
                  <c:x val="-0.15625"/>
                  <c:y val="0.180505415162454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6B-423F-968C-1A6422A35BFB}"/>
                </c:ext>
              </c:extLst>
            </c:dLbl>
            <c:dLbl>
              <c:idx val="1"/>
              <c:layout>
                <c:manualLayout>
                  <c:x val="9.3749999999999972E-2"/>
                  <c:y val="-0.16606498194945851"/>
                </c:manualLayout>
              </c:layout>
              <c:tx>
                <c:rich>
                  <a:bodyPr/>
                  <a:lstStyle/>
                  <a:p>
                    <a:fld id="{9DE6E408-6086-419A-BF4D-9F9E580A914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E6B-423F-968C-1A6422A35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'R10'!$A$5:$A$6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'R10'!$B$5:$B$6</c:f>
              <c:numCache>
                <c:formatCode>0.0%</c:formatCode>
                <c:ptCount val="2"/>
                <c:pt idx="0">
                  <c:v>0.59099999999999997</c:v>
                </c:pt>
                <c:pt idx="1">
                  <c:v>0.40899999999999997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6B-423F-968C-1A6422A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2CB1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BE-44C8-B648-1AA53D14CD2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BE-44C8-B648-1AA53D14CD2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BE-44C8-B648-1AA53D14CD21}"/>
              </c:ext>
            </c:extLst>
          </c:dPt>
          <c:dLbls>
            <c:dLbl>
              <c:idx val="0"/>
              <c:layout>
                <c:manualLayout>
                  <c:x val="-9.7297297297297303E-2"/>
                  <c:y val="2.3661638568470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BE-44C8-B648-1AA53D14CD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3F7E07-158B-4B29-8929-7EEB957182B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BE-44C8-B648-1AA53D14C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'R13'!$A$5:$A$6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'R13'!$B$5:$B$6</c:f>
              <c:numCache>
                <c:formatCode>0.0%</c:formatCode>
                <c:ptCount val="2"/>
                <c:pt idx="0">
                  <c:v>0.82399999999999995</c:v>
                </c:pt>
                <c:pt idx="1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BE-44C8-B648-1AA53D14C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6C006C"/>
            </a:solidFill>
          </c:spPr>
          <c:dPt>
            <c:idx val="0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97-49BD-B6ED-EC41525ACE20}"/>
              </c:ext>
            </c:extLst>
          </c:dPt>
          <c:dPt>
            <c:idx val="1"/>
            <c:bubble3D val="0"/>
            <c:spPr>
              <a:solidFill>
                <a:srgbClr val="6C006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97-49BD-B6ED-EC41525ACE2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97-49BD-B6ED-EC41525ACE20}"/>
              </c:ext>
            </c:extLst>
          </c:dPt>
          <c:dPt>
            <c:idx val="3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97-49BD-B6ED-EC41525ACE2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97-49BD-B6ED-EC41525ACE2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97-49BD-B6ED-EC41525ACE2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97-49BD-B6ED-EC41525ACE2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C97-49BD-B6ED-EC41525AC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'R19'!$A$5:$A$8</c:f>
              <c:strCache>
                <c:ptCount val="4"/>
                <c:pt idx="0">
                  <c:v>Da, i preduzeo/la sam neke aktivnosti po tom pitanju</c:v>
                </c:pt>
                <c:pt idx="1">
                  <c:v>Da, često razmišljam o tome ali nisam ništa preduzeo/la po tom pitanju</c:v>
                </c:pt>
                <c:pt idx="2">
                  <c:v>Da, rijetko razmišljam o tome ali nisam ništa preduzeo/la po tom pitanju</c:v>
                </c:pt>
                <c:pt idx="3">
                  <c:v>Ne, ne razmišljam o tome</c:v>
                </c:pt>
              </c:strCache>
            </c:strRef>
          </c:cat>
          <c:val>
            <c:numRef>
              <c:f>'R19'!$B$5:$B$8</c:f>
              <c:numCache>
                <c:formatCode>0.0%</c:formatCode>
                <c:ptCount val="4"/>
                <c:pt idx="0">
                  <c:v>0.111</c:v>
                </c:pt>
                <c:pt idx="1">
                  <c:v>0.22700000000000001</c:v>
                </c:pt>
                <c:pt idx="2">
                  <c:v>0.155</c:v>
                </c:pt>
                <c:pt idx="3">
                  <c:v>0.50700000000000001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97-49BD-B6ED-EC41525AC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97994208288536"/>
          <c:y val="8.1392457521757153E-2"/>
          <c:w val="0.45902005791711459"/>
          <c:h val="0.86257837073314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'P1'!$B$4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'P1'!$A$5:$A$13</c:f>
              <c:strCache>
                <c:ptCount val="9"/>
                <c:pt idx="0">
                  <c:v>Pravo na naknadu za praznični rad</c:v>
                </c:pt>
                <c:pt idx="1">
                  <c:v>Pravo na naknadu za prekovremeni rad</c:v>
                </c:pt>
                <c:pt idx="2">
                  <c:v>Pravo na praznični odmor</c:v>
                </c:pt>
                <c:pt idx="3">
                  <c:v>Pravo na godišnji odmor</c:v>
                </c:pt>
                <c:pt idx="4">
                  <c:v>Pravo na zaradu </c:v>
                </c:pt>
                <c:pt idx="5">
                  <c:v>Pravo na plaćeno odsustvo </c:v>
                </c:pt>
                <c:pt idx="6">
                  <c:v>Pravo na sedmični odmor</c:v>
                </c:pt>
                <c:pt idx="7">
                  <c:v>Pravo na odsustvo po osnovu privremene spriječenosti za rad (bolovanje)</c:v>
                </c:pt>
                <c:pt idx="8">
                  <c:v>Pravo na naknadu za noćni rad </c:v>
                </c:pt>
              </c:strCache>
            </c:strRef>
          </c:cat>
          <c:val>
            <c:numRef>
              <c:f>'P1'!$B$5:$B$13</c:f>
              <c:numCache>
                <c:formatCode>General</c:formatCode>
                <c:ptCount val="9"/>
                <c:pt idx="0">
                  <c:v>17.600000000000001</c:v>
                </c:pt>
                <c:pt idx="1">
                  <c:v>15.6</c:v>
                </c:pt>
                <c:pt idx="2">
                  <c:v>15</c:v>
                </c:pt>
                <c:pt idx="3">
                  <c:v>12.7</c:v>
                </c:pt>
                <c:pt idx="4">
                  <c:v>14</c:v>
                </c:pt>
                <c:pt idx="5">
                  <c:v>11.7</c:v>
                </c:pt>
                <c:pt idx="6">
                  <c:v>10.1</c:v>
                </c:pt>
                <c:pt idx="7">
                  <c:v>9</c:v>
                </c:pt>
                <c:pt idx="8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1-409B-8E18-1B1B748DC254}"/>
            </c:ext>
          </c:extLst>
        </c:ser>
        <c:ser>
          <c:idx val="1"/>
          <c:order val="1"/>
          <c:tx>
            <c:strRef>
              <c:f>'P1'!$C$4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2CB1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'P1'!$A$5:$A$13</c:f>
              <c:strCache>
                <c:ptCount val="9"/>
                <c:pt idx="0">
                  <c:v>Pravo na naknadu za praznični rad</c:v>
                </c:pt>
                <c:pt idx="1">
                  <c:v>Pravo na naknadu za prekovremeni rad</c:v>
                </c:pt>
                <c:pt idx="2">
                  <c:v>Pravo na praznični odmor</c:v>
                </c:pt>
                <c:pt idx="3">
                  <c:v>Pravo na godišnji odmor</c:v>
                </c:pt>
                <c:pt idx="4">
                  <c:v>Pravo na zaradu </c:v>
                </c:pt>
                <c:pt idx="5">
                  <c:v>Pravo na plaćeno odsustvo </c:v>
                </c:pt>
                <c:pt idx="6">
                  <c:v>Pravo na sedmični odmor</c:v>
                </c:pt>
                <c:pt idx="7">
                  <c:v>Pravo na odsustvo po osnovu privremene spriječenosti za rad (bolovanje)</c:v>
                </c:pt>
                <c:pt idx="8">
                  <c:v>Pravo na naknadu za noćni rad </c:v>
                </c:pt>
              </c:strCache>
            </c:strRef>
          </c:cat>
          <c:val>
            <c:numRef>
              <c:f>'P1'!$C$5:$C$13</c:f>
              <c:numCache>
                <c:formatCode>General</c:formatCode>
                <c:ptCount val="9"/>
                <c:pt idx="0">
                  <c:v>82.4</c:v>
                </c:pt>
                <c:pt idx="1">
                  <c:v>84.4</c:v>
                </c:pt>
                <c:pt idx="2">
                  <c:v>85</c:v>
                </c:pt>
                <c:pt idx="3">
                  <c:v>87.3</c:v>
                </c:pt>
                <c:pt idx="4">
                  <c:v>86</c:v>
                </c:pt>
                <c:pt idx="5">
                  <c:v>88.3</c:v>
                </c:pt>
                <c:pt idx="6">
                  <c:v>89.9</c:v>
                </c:pt>
                <c:pt idx="7">
                  <c:v>91</c:v>
                </c:pt>
                <c:pt idx="8">
                  <c:v>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1-409B-8E18-1B1B748DC2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4695312"/>
        <c:axId val="264696096"/>
      </c:barChart>
      <c:catAx>
        <c:axId val="264695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4696096"/>
        <c:crosses val="autoZero"/>
        <c:auto val="1"/>
        <c:lblAlgn val="ctr"/>
        <c:lblOffset val="100"/>
        <c:noMultiLvlLbl val="0"/>
      </c:catAx>
      <c:valAx>
        <c:axId val="264696096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646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99375344039442"/>
          <c:y val="7.3089739236528756E-2"/>
          <c:w val="0.48058476732961569"/>
          <c:h val="0.853820521526942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7.66823195549493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BE-45DF-B613-4F28F6345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'P12'!$A$3:$A$7</c:f>
              <c:strCache>
                <c:ptCount val="5"/>
                <c:pt idx="0">
                  <c:v>Značajno se poboljšala</c:v>
                </c:pt>
                <c:pt idx="1">
                  <c:v>Donekle se poboljšala</c:v>
                </c:pt>
                <c:pt idx="2">
                  <c:v>Ostala je ista</c:v>
                </c:pt>
                <c:pt idx="3">
                  <c:v>Donekle se pogoršala</c:v>
                </c:pt>
                <c:pt idx="4">
                  <c:v>Značajno se pogoršala</c:v>
                </c:pt>
              </c:strCache>
            </c:strRef>
          </c:cat>
          <c:val>
            <c:numRef>
              <c:f>'P12'!$B$3:$B$7</c:f>
              <c:numCache>
                <c:formatCode>0.00%</c:formatCode>
                <c:ptCount val="5"/>
                <c:pt idx="0">
                  <c:v>6.0000000000000001E-3</c:v>
                </c:pt>
                <c:pt idx="1">
                  <c:v>4.2999999999999997E-2</c:v>
                </c:pt>
                <c:pt idx="2">
                  <c:v>0.47299999999999998</c:v>
                </c:pt>
                <c:pt idx="3">
                  <c:v>0.313</c:v>
                </c:pt>
                <c:pt idx="4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9-498A-9AAF-39C91BE59D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4696488"/>
        <c:axId val="264696880"/>
      </c:barChart>
      <c:catAx>
        <c:axId val="264696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4696880"/>
        <c:crosses val="autoZero"/>
        <c:auto val="1"/>
        <c:lblAlgn val="ctr"/>
        <c:lblOffset val="100"/>
        <c:noMultiLvlLbl val="0"/>
      </c:catAx>
      <c:valAx>
        <c:axId val="26469688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6469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'P14'!$B$4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2CB1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'P14'!$A$5:$A$10</c:f>
              <c:strCache>
                <c:ptCount val="6"/>
                <c:pt idx="0">
                  <c:v>Drugačiju organizaciju radnog vremena</c:v>
                </c:pt>
                <c:pt idx="1">
                  <c:v>Prekid rada </c:v>
                </c:pt>
                <c:pt idx="2">
                  <c:v>Smanjenje obima posla</c:v>
                </c:pt>
                <c:pt idx="3">
                  <c:v>Smanjenje plate</c:v>
                </c:pt>
                <c:pt idx="4">
                  <c:v>Povećanje obima posla</c:v>
                </c:pt>
                <c:pt idx="5">
                  <c:v>Rad od kuće </c:v>
                </c:pt>
              </c:strCache>
            </c:strRef>
          </c:cat>
          <c:val>
            <c:numRef>
              <c:f>'P14'!$B$5:$B$10</c:f>
              <c:numCache>
                <c:formatCode>General</c:formatCode>
                <c:ptCount val="6"/>
                <c:pt idx="0">
                  <c:v>56.3</c:v>
                </c:pt>
                <c:pt idx="1">
                  <c:v>34.799999999999997</c:v>
                </c:pt>
                <c:pt idx="2">
                  <c:v>31.2</c:v>
                </c:pt>
                <c:pt idx="3">
                  <c:v>28.9</c:v>
                </c:pt>
                <c:pt idx="4">
                  <c:v>25.8</c:v>
                </c:pt>
                <c:pt idx="5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3-45CB-ACFC-D0980E321FF3}"/>
            </c:ext>
          </c:extLst>
        </c:ser>
        <c:ser>
          <c:idx val="1"/>
          <c:order val="1"/>
          <c:tx>
            <c:strRef>
              <c:f>'P14'!$C$4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045222-EB18-49FF-96EE-89A6147C9B4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A7F-4388-9944-9C90B26582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6B9E61-B28A-4EDB-93E9-36AD0E54A1D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7F-4388-9944-9C90B26582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B40159-5124-4622-B6D6-B4439F85F93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A7F-4388-9944-9C90B26582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0A2A8EB-8396-460F-955B-9F4F29AC3BC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7F-4388-9944-9C90B26582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A1860B-10A8-4B5B-AEB2-A8259851B0E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A7F-4388-9944-9C90B26582D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C8A948F-42B6-4654-B1A0-AFB71EFEEB0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7F-4388-9944-9C90B2658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'P14'!$A$5:$A$10</c:f>
              <c:strCache>
                <c:ptCount val="6"/>
                <c:pt idx="0">
                  <c:v>Drugačiju organizaciju radnog vremena</c:v>
                </c:pt>
                <c:pt idx="1">
                  <c:v>Prekid rada </c:v>
                </c:pt>
                <c:pt idx="2">
                  <c:v>Smanjenje obima posla</c:v>
                </c:pt>
                <c:pt idx="3">
                  <c:v>Smanjenje plate</c:v>
                </c:pt>
                <c:pt idx="4">
                  <c:v>Povećanje obima posla</c:v>
                </c:pt>
                <c:pt idx="5">
                  <c:v>Rad od kuće </c:v>
                </c:pt>
              </c:strCache>
            </c:strRef>
          </c:cat>
          <c:val>
            <c:numRef>
              <c:f>'P14'!$C$5:$C$10</c:f>
              <c:numCache>
                <c:formatCode>General</c:formatCode>
                <c:ptCount val="6"/>
                <c:pt idx="0">
                  <c:v>43.7</c:v>
                </c:pt>
                <c:pt idx="1">
                  <c:v>65.2</c:v>
                </c:pt>
                <c:pt idx="2">
                  <c:v>68.8</c:v>
                </c:pt>
                <c:pt idx="3">
                  <c:v>71.099999999999994</c:v>
                </c:pt>
                <c:pt idx="4">
                  <c:v>74.2</c:v>
                </c:pt>
                <c:pt idx="5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3-45CB-ACFC-D0980E321F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4689824"/>
        <c:axId val="264690608"/>
      </c:barChart>
      <c:catAx>
        <c:axId val="264689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4690608"/>
        <c:crosses val="autoZero"/>
        <c:auto val="1"/>
        <c:lblAlgn val="ctr"/>
        <c:lblOffset val="100"/>
        <c:noMultiLvlLbl val="0"/>
      </c:catAx>
      <c:valAx>
        <c:axId val="26469060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646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'[Grafici - sindikat (version 1).xlsb.xlsx]S5'!$B$4</c:f>
              <c:strCache>
                <c:ptCount val="1"/>
                <c:pt idx="0">
                  <c:v>U potpunosti saglasan/a</c:v>
                </c:pt>
              </c:strCache>
            </c:strRef>
          </c:tx>
          <c:spPr>
            <a:solidFill>
              <a:srgbClr val="2CB1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1).xlsb.xlsx]S5'!$A$5:$A$10</c:f>
              <c:strCache>
                <c:ptCount val="6"/>
                <c:pt idx="0">
                  <c:v>Nedostatak stvarne moći</c:v>
                </c:pt>
                <c:pt idx="1">
                  <c:v>Pasivnost </c:v>
                </c:pt>
                <c:pt idx="2">
                  <c:v>Zastupanje ličnih interesa, a ne interesa radnika</c:v>
                </c:pt>
                <c:pt idx="3">
                  <c:v>Djelovanje kao produžena ruka vlasti/poslodavaca</c:v>
                </c:pt>
                <c:pt idx="4">
                  <c:v>Korupcija</c:v>
                </c:pt>
                <c:pt idx="5">
                  <c:v>Netransparentnost</c:v>
                </c:pt>
              </c:strCache>
            </c:strRef>
          </c:cat>
          <c:val>
            <c:numRef>
              <c:f>'[Grafici - sindikat (version 1).xlsb.xlsx]S5'!$B$5:$B$10</c:f>
              <c:numCache>
                <c:formatCode>General</c:formatCode>
                <c:ptCount val="6"/>
                <c:pt idx="0">
                  <c:v>26.9</c:v>
                </c:pt>
                <c:pt idx="1">
                  <c:v>20.399999999999999</c:v>
                </c:pt>
                <c:pt idx="2">
                  <c:v>19.2</c:v>
                </c:pt>
                <c:pt idx="3">
                  <c:v>24.9</c:v>
                </c:pt>
                <c:pt idx="4">
                  <c:v>22.2</c:v>
                </c:pt>
                <c:pt idx="5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E-4F54-82E4-139F3C6E88F2}"/>
            </c:ext>
          </c:extLst>
        </c:ser>
        <c:ser>
          <c:idx val="1"/>
          <c:order val="1"/>
          <c:tx>
            <c:strRef>
              <c:f>'[Grafici - sindikat (version 1).xlsb.xlsx]S5'!$C$4</c:f>
              <c:strCache>
                <c:ptCount val="1"/>
                <c:pt idx="0">
                  <c:v>Donekle saglasan/a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1).xlsb.xlsx]S5'!$A$5:$A$10</c:f>
              <c:strCache>
                <c:ptCount val="6"/>
                <c:pt idx="0">
                  <c:v>Nedostatak stvarne moći</c:v>
                </c:pt>
                <c:pt idx="1">
                  <c:v>Pasivnost </c:v>
                </c:pt>
                <c:pt idx="2">
                  <c:v>Zastupanje ličnih interesa, a ne interesa radnika</c:v>
                </c:pt>
                <c:pt idx="3">
                  <c:v>Djelovanje kao produžena ruka vlasti/poslodavaca</c:v>
                </c:pt>
                <c:pt idx="4">
                  <c:v>Korupcija</c:v>
                </c:pt>
                <c:pt idx="5">
                  <c:v>Netransparentnost</c:v>
                </c:pt>
              </c:strCache>
            </c:strRef>
          </c:cat>
          <c:val>
            <c:numRef>
              <c:f>'[Grafici - sindikat (version 1).xlsb.xlsx]S5'!$C$5:$C$10</c:f>
              <c:numCache>
                <c:formatCode>General</c:formatCode>
                <c:ptCount val="6"/>
                <c:pt idx="0">
                  <c:v>45.5</c:v>
                </c:pt>
                <c:pt idx="1">
                  <c:v>48.5</c:v>
                </c:pt>
                <c:pt idx="2">
                  <c:v>45.9</c:v>
                </c:pt>
                <c:pt idx="3">
                  <c:v>39.9</c:v>
                </c:pt>
                <c:pt idx="4">
                  <c:v>39.9</c:v>
                </c:pt>
                <c:pt idx="5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E-4F54-82E4-139F3C6E88F2}"/>
            </c:ext>
          </c:extLst>
        </c:ser>
        <c:ser>
          <c:idx val="2"/>
          <c:order val="2"/>
          <c:tx>
            <c:strRef>
              <c:f>'[Grafici - sindikat (version 1).xlsb.xlsx]S5'!$D$4</c:f>
              <c:strCache>
                <c:ptCount val="1"/>
                <c:pt idx="0">
                  <c:v>Donekle nisam saglasan/a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1).xlsb.xlsx]S5'!$A$5:$A$10</c:f>
              <c:strCache>
                <c:ptCount val="6"/>
                <c:pt idx="0">
                  <c:v>Nedostatak stvarne moći</c:v>
                </c:pt>
                <c:pt idx="1">
                  <c:v>Pasivnost </c:v>
                </c:pt>
                <c:pt idx="2">
                  <c:v>Zastupanje ličnih interesa, a ne interesa radnika</c:v>
                </c:pt>
                <c:pt idx="3">
                  <c:v>Djelovanje kao produžena ruka vlasti/poslodavaca</c:v>
                </c:pt>
                <c:pt idx="4">
                  <c:v>Korupcija</c:v>
                </c:pt>
                <c:pt idx="5">
                  <c:v>Netransparentnost</c:v>
                </c:pt>
              </c:strCache>
            </c:strRef>
          </c:cat>
          <c:val>
            <c:numRef>
              <c:f>'[Grafici - sindikat (version 1).xlsb.xlsx]S5'!$D$5:$D$10</c:f>
              <c:numCache>
                <c:formatCode>General</c:formatCode>
                <c:ptCount val="6"/>
                <c:pt idx="0">
                  <c:v>19.5</c:v>
                </c:pt>
                <c:pt idx="1">
                  <c:v>21</c:v>
                </c:pt>
                <c:pt idx="2">
                  <c:v>25.2</c:v>
                </c:pt>
                <c:pt idx="3">
                  <c:v>25.1</c:v>
                </c:pt>
                <c:pt idx="4">
                  <c:v>23</c:v>
                </c:pt>
                <c:pt idx="5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E-4F54-82E4-139F3C6E88F2}"/>
            </c:ext>
          </c:extLst>
        </c:ser>
        <c:ser>
          <c:idx val="3"/>
          <c:order val="3"/>
          <c:tx>
            <c:strRef>
              <c:f>'[Grafici - sindikat (version 1).xlsb.xlsx]S5'!$E$4</c:f>
              <c:strCache>
                <c:ptCount val="1"/>
                <c:pt idx="0">
                  <c:v>Uopšte nisam saglasan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1).xlsb.xlsx]S5'!$A$5:$A$10</c:f>
              <c:strCache>
                <c:ptCount val="6"/>
                <c:pt idx="0">
                  <c:v>Nedostatak stvarne moći</c:v>
                </c:pt>
                <c:pt idx="1">
                  <c:v>Pasivnost </c:v>
                </c:pt>
                <c:pt idx="2">
                  <c:v>Zastupanje ličnih interesa, a ne interesa radnika</c:v>
                </c:pt>
                <c:pt idx="3">
                  <c:v>Djelovanje kao produžena ruka vlasti/poslodavaca</c:v>
                </c:pt>
                <c:pt idx="4">
                  <c:v>Korupcija</c:v>
                </c:pt>
                <c:pt idx="5">
                  <c:v>Netransparentnost</c:v>
                </c:pt>
              </c:strCache>
            </c:strRef>
          </c:cat>
          <c:val>
            <c:numRef>
              <c:f>'[Grafici - sindikat (version 1).xlsb.xlsx]S5'!$E$5:$E$10</c:f>
              <c:numCache>
                <c:formatCode>General</c:formatCode>
                <c:ptCount val="6"/>
                <c:pt idx="0">
                  <c:v>8.1</c:v>
                </c:pt>
                <c:pt idx="1">
                  <c:v>10.1</c:v>
                </c:pt>
                <c:pt idx="2">
                  <c:v>9.8000000000000007</c:v>
                </c:pt>
                <c:pt idx="3">
                  <c:v>10.1</c:v>
                </c:pt>
                <c:pt idx="4">
                  <c:v>15</c:v>
                </c:pt>
                <c:pt idx="5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E-4F54-82E4-139F3C6E88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6487608"/>
        <c:axId val="264694528"/>
      </c:barChart>
      <c:catAx>
        <c:axId val="266487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64694528"/>
        <c:crosses val="autoZero"/>
        <c:auto val="1"/>
        <c:lblAlgn val="ctr"/>
        <c:lblOffset val="100"/>
        <c:noMultiLvlLbl val="0"/>
      </c:catAx>
      <c:valAx>
        <c:axId val="26469452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26648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204411307859578"/>
          <c:w val="0.99979021824079228"/>
          <c:h val="0.18741143813446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'S7'!$A$4:$A$7</c:f>
              <c:strCache>
                <c:ptCount val="4"/>
                <c:pt idx="0">
                  <c:v>Uopšte nisam informisan/a</c:v>
                </c:pt>
                <c:pt idx="1">
                  <c:v>Loše sam informisan/a</c:v>
                </c:pt>
                <c:pt idx="2">
                  <c:v>Dobro sam informisan/a</c:v>
                </c:pt>
                <c:pt idx="3">
                  <c:v>U potpunosti sam informisan/a</c:v>
                </c:pt>
              </c:strCache>
            </c:strRef>
          </c:cat>
          <c:val>
            <c:numRef>
              <c:f>'S7'!$B$4:$B$7</c:f>
              <c:numCache>
                <c:formatCode>0%</c:formatCode>
                <c:ptCount val="4"/>
                <c:pt idx="0" formatCode="0.00%">
                  <c:v>0.155</c:v>
                </c:pt>
                <c:pt idx="1">
                  <c:v>0.4</c:v>
                </c:pt>
                <c:pt idx="2">
                  <c:v>0.38</c:v>
                </c:pt>
                <c:pt idx="3" formatCode="0.00%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E-4787-900A-4D675BECCA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931824"/>
        <c:axId val="251169304"/>
      </c:barChart>
      <c:catAx>
        <c:axId val="19931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1169304"/>
        <c:crosses val="autoZero"/>
        <c:auto val="1"/>
        <c:lblAlgn val="ctr"/>
        <c:lblOffset val="100"/>
        <c:noMultiLvlLbl val="0"/>
      </c:catAx>
      <c:valAx>
        <c:axId val="251169304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993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1277816"/>
        <c:axId val="251248728"/>
      </c:barChart>
      <c:catAx>
        <c:axId val="251277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1248728"/>
        <c:crosses val="autoZero"/>
        <c:auto val="1"/>
        <c:lblAlgn val="ctr"/>
        <c:lblOffset val="100"/>
        <c:noMultiLvlLbl val="0"/>
      </c:catAx>
      <c:valAx>
        <c:axId val="25124872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5127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'[Grafici - sindikat (version 1).xlsb.xlsx]S8'!$A$3:$A$7</c:f>
              <c:strCache>
                <c:ptCount val="5"/>
                <c:pt idx="0">
                  <c:v>Nijesam zainteresovan/a</c:v>
                </c:pt>
                <c:pt idx="1">
                  <c:v>Nedovoljna transparentnost</c:v>
                </c:pt>
                <c:pt idx="2">
                  <c:v>Nedovoljna zastupljenost u sredstvima javnog informisanja</c:v>
                </c:pt>
                <c:pt idx="3">
                  <c:v>Nijesam upoznat/a na koji način da se informišem</c:v>
                </c:pt>
                <c:pt idx="4">
                  <c:v>Drugo</c:v>
                </c:pt>
              </c:strCache>
            </c:strRef>
          </c:cat>
          <c:val>
            <c:numRef>
              <c:f>'[Grafici - sindikat (version 1).xlsb.xlsx]S8'!$B$3:$B$7</c:f>
              <c:numCache>
                <c:formatCode>0.00%</c:formatCode>
                <c:ptCount val="5"/>
                <c:pt idx="0" formatCode="0%">
                  <c:v>0.37</c:v>
                </c:pt>
                <c:pt idx="1">
                  <c:v>0.246</c:v>
                </c:pt>
                <c:pt idx="2">
                  <c:v>0.192</c:v>
                </c:pt>
                <c:pt idx="3">
                  <c:v>0.16600000000000001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1-4443-8F1E-407BFE7629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1320176"/>
        <c:axId val="251320568"/>
      </c:barChart>
      <c:catAx>
        <c:axId val="251320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1320568"/>
        <c:crosses val="autoZero"/>
        <c:auto val="1"/>
        <c:lblAlgn val="ctr"/>
        <c:lblOffset val="100"/>
        <c:noMultiLvlLbl val="0"/>
      </c:catAx>
      <c:valAx>
        <c:axId val="2513205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132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76231171853108"/>
          <c:y val="8.5106268914365665E-2"/>
          <c:w val="0.64929924333566402"/>
          <c:h val="0.846808715954141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6750529317236877E-3"/>
                </c:manualLayout>
              </c:layout>
              <c:tx>
                <c:rich>
                  <a:bodyPr/>
                  <a:lstStyle/>
                  <a:p>
                    <a:fld id="{F150C080-03FF-4274-80D1-2225E881283F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966248750923533E-2"/>
                      <c:h val="9.53190211840895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28A-47A4-B90C-5504801AC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S10a!$A$4:$A$7</c:f>
              <c:strCache>
                <c:ptCount val="4"/>
                <c:pt idx="0">
                  <c:v>Sindikat, poslodavci i Vlada</c:v>
                </c:pt>
                <c:pt idx="1">
                  <c:v>Sindikat i poslodavci</c:v>
                </c:pt>
                <c:pt idx="2">
                  <c:v>Vlada i poslodavci</c:v>
                </c:pt>
                <c:pt idx="3">
                  <c:v>Ne znam/bez odgovora</c:v>
                </c:pt>
              </c:strCache>
            </c:strRef>
          </c:cat>
          <c:val>
            <c:numRef>
              <c:f>S10a!$C$4:$C$7</c:f>
              <c:numCache>
                <c:formatCode>0.00%</c:formatCode>
                <c:ptCount val="4"/>
                <c:pt idx="0">
                  <c:v>0.47099999999999997</c:v>
                </c:pt>
                <c:pt idx="1">
                  <c:v>0.217</c:v>
                </c:pt>
                <c:pt idx="2">
                  <c:v>9.8000000000000004E-2</c:v>
                </c:pt>
                <c:pt idx="3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F-4864-9812-1093CED3BE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1321352"/>
        <c:axId val="251321744"/>
      </c:barChart>
      <c:catAx>
        <c:axId val="251321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1321744"/>
        <c:crosses val="autoZero"/>
        <c:auto val="1"/>
        <c:lblAlgn val="ctr"/>
        <c:lblOffset val="100"/>
        <c:noMultiLvlLbl val="0"/>
      </c:catAx>
      <c:valAx>
        <c:axId val="251321744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5132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'S10b '!$A$4:$A$6</c:f>
              <c:strCache>
                <c:ptCount val="3"/>
                <c:pt idx="0">
                  <c:v>Veoma značajna</c:v>
                </c:pt>
                <c:pt idx="1">
                  <c:v>Donekle značajna</c:v>
                </c:pt>
                <c:pt idx="2">
                  <c:v>Uopšte nije značajna</c:v>
                </c:pt>
              </c:strCache>
            </c:strRef>
          </c:cat>
          <c:val>
            <c:numRef>
              <c:f>'S10b '!$C$4:$C$6</c:f>
              <c:numCache>
                <c:formatCode>0.00%</c:formatCode>
                <c:ptCount val="3"/>
                <c:pt idx="0">
                  <c:v>0.36499999999999999</c:v>
                </c:pt>
                <c:pt idx="1">
                  <c:v>0.52800000000000002</c:v>
                </c:pt>
                <c:pt idx="2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3-4CC4-8814-9F9B3E248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1322136"/>
        <c:axId val="251322920"/>
      </c:barChart>
      <c:catAx>
        <c:axId val="251322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1322920"/>
        <c:crosses val="autoZero"/>
        <c:auto val="1"/>
        <c:lblAlgn val="ctr"/>
        <c:lblOffset val="100"/>
        <c:noMultiLvlLbl val="0"/>
      </c:catAx>
      <c:valAx>
        <c:axId val="25132292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5132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98328937576073"/>
          <c:y val="4.7078070515782895E-2"/>
          <c:w val="0.64285648884611735"/>
          <c:h val="0.884920272072530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C00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S10c!$A$4:$A$7</c:f>
              <c:strCache>
                <c:ptCount val="4"/>
                <c:pt idx="0">
                  <c:v>U potpunosti saglasan/na</c:v>
                </c:pt>
                <c:pt idx="1">
                  <c:v>Donekle saglasan/na</c:v>
                </c:pt>
                <c:pt idx="2">
                  <c:v>Donekle nijesam saglasan/na</c:v>
                </c:pt>
                <c:pt idx="3">
                  <c:v>Uopšte nijesam saglasan/na</c:v>
                </c:pt>
              </c:strCache>
            </c:strRef>
          </c:cat>
          <c:val>
            <c:numRef>
              <c:f>S10c!$C$4:$C$7</c:f>
              <c:numCache>
                <c:formatCode>0.00%</c:formatCode>
                <c:ptCount val="4"/>
                <c:pt idx="0">
                  <c:v>0.252</c:v>
                </c:pt>
                <c:pt idx="1">
                  <c:v>0.60199999999999998</c:v>
                </c:pt>
                <c:pt idx="2">
                  <c:v>8.5999999999999993E-2</c:v>
                </c:pt>
                <c:pt idx="3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9-4786-867A-043CD2DD53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1319392"/>
        <c:axId val="248550376"/>
      </c:barChart>
      <c:catAx>
        <c:axId val="251319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48550376"/>
        <c:crosses val="autoZero"/>
        <c:auto val="1"/>
        <c:lblAlgn val="ctr"/>
        <c:lblOffset val="100"/>
        <c:noMultiLvlLbl val="0"/>
      </c:catAx>
      <c:valAx>
        <c:axId val="24855037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25131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682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418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98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60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776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898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982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52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718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147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478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68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3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570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762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406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853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682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473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03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954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873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09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991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687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91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17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210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037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77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646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61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27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78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74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22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53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52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8504254" y="55419"/>
            <a:ext cx="496326" cy="63730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0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sr-Latn-CS" sz="2000" dirty="0" smtClean="0">
                <a:solidFill>
                  <a:schemeClr val="bg1"/>
                </a:solidFill>
                <a:latin typeface="Cambria" pitchFamily="18" charset="0"/>
              </a:rPr>
              <a:t>PREDSTAVLJANJE ISTRAŽIVANJA</a:t>
            </a:r>
            <a:br>
              <a:rPr lang="sr-Latn-CS" sz="20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sr-Latn-CS" sz="2200" b="1" dirty="0" smtClean="0">
                <a:solidFill>
                  <a:schemeClr val="bg1"/>
                </a:solidFill>
                <a:latin typeface="Cambria" pitchFamily="18" charset="0"/>
              </a:rPr>
              <a:t>“</a:t>
            </a:r>
            <a:r>
              <a:rPr lang="sr-Latn-CS" sz="2400" b="1" dirty="0" smtClean="0">
                <a:solidFill>
                  <a:schemeClr val="bg1"/>
                </a:solidFill>
                <a:latin typeface="Cambria" pitchFamily="18" charset="0"/>
              </a:rPr>
              <a:t>Položaj radnika na tržištu rada i njihova percepcija sindikalnog organizovanja </a:t>
            </a:r>
            <a:r>
              <a:rPr lang="sr-Latn-CS" sz="2200" b="1" dirty="0" smtClean="0">
                <a:solidFill>
                  <a:schemeClr val="bg1"/>
                </a:solidFill>
                <a:latin typeface="Cambria" pitchFamily="18" charset="0"/>
              </a:rPr>
              <a:t>”</a:t>
            </a:r>
            <a:br>
              <a:rPr lang="sr-Latn-CS" sz="22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sr-Latn-CS" sz="2000" dirty="0" smtClean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sr-Latn-CS" sz="2000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sr-Latn-CS" sz="1400" i="1" dirty="0" smtClean="0">
                <a:solidFill>
                  <a:schemeClr val="bg1"/>
                </a:solidFill>
                <a:latin typeface="Cambria" pitchFamily="18" charset="0"/>
              </a:rPr>
              <a:t>Podgorica, 30.06.2021.</a:t>
            </a:r>
            <a:endParaRPr sz="1400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8" y="-58808"/>
            <a:ext cx="920199" cy="9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ME" sz="2200" b="1" dirty="0" smtClean="0">
                <a:solidFill>
                  <a:schemeClr val="bg1"/>
                </a:solidFill>
                <a:latin typeface="Cambria" pitchFamily="18" charset="0"/>
              </a:rPr>
              <a:t>Struktura ispitanika po pripadnosti sindikatu:</a:t>
            </a:r>
            <a:r>
              <a:rPr lang="pl-PL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2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600950" cy="30415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sr-Latn-ME" sz="1500" b="1" dirty="0" smtClean="0">
                <a:latin typeface="Cambria" pitchFamily="18" charset="0"/>
              </a:rPr>
              <a:t>	</a:t>
            </a:r>
            <a:r>
              <a:rPr lang="en-GB" sz="1500" b="1" dirty="0" err="1" smtClean="0">
                <a:latin typeface="Cambria" pitchFamily="18" charset="0"/>
              </a:rPr>
              <a:t>Tek</a:t>
            </a:r>
            <a:r>
              <a:rPr lang="en-GB" sz="1500" b="1" dirty="0" smtClean="0">
                <a:latin typeface="Cambria" pitchFamily="18" charset="0"/>
              </a:rPr>
              <a:t> </a:t>
            </a:r>
            <a:r>
              <a:rPr lang="sr-Latn-ME" sz="1500" b="1" dirty="0" smtClean="0">
                <a:latin typeface="Cambria" pitchFamily="18" charset="0"/>
              </a:rPr>
              <a:t>svak</a:t>
            </a:r>
            <a:r>
              <a:rPr lang="en-GB" sz="1500" b="1" dirty="0" smtClean="0">
                <a:latin typeface="Cambria" pitchFamily="18" charset="0"/>
              </a:rPr>
              <a:t>a </a:t>
            </a:r>
            <a:r>
              <a:rPr lang="sr-Latn-ME" sz="1500" b="1" dirty="0" smtClean="0">
                <a:latin typeface="Cambria" pitchFamily="18" charset="0"/>
              </a:rPr>
              <a:t>četvrta osoba u radnom odnosu član je nekog </a:t>
            </a:r>
            <a:r>
              <a:rPr lang="sr-Latn-ME" sz="1500" b="1" dirty="0">
                <a:latin typeface="Cambria" pitchFamily="18" charset="0"/>
              </a:rPr>
              <a:t>sindikata </a:t>
            </a:r>
            <a:r>
              <a:rPr lang="sr-Latn-ME" sz="1500" b="1" dirty="0" smtClean="0">
                <a:latin typeface="Cambria" pitchFamily="18" charset="0"/>
              </a:rPr>
              <a:t>(25.8%),   dok 57.3</a:t>
            </a:r>
            <a:r>
              <a:rPr lang="sr-Latn-ME" sz="1500" b="1" dirty="0">
                <a:latin typeface="Cambria" pitchFamily="18" charset="0"/>
              </a:rPr>
              <a:t>% navodi da niko iz njihovog domaćinsta nije član sindikata. U 16.8% slučajeva neko iz porodice je član, dok je samo u 3.9% i ispitanik i neko od članova porodice </a:t>
            </a:r>
            <a:r>
              <a:rPr lang="sr-Latn-ME" sz="1500" b="1" dirty="0" smtClean="0">
                <a:latin typeface="Cambria" pitchFamily="18" charset="0"/>
              </a:rPr>
              <a:t>član.</a:t>
            </a:r>
            <a:r>
              <a:rPr lang="vi-VN" sz="1500" b="1" dirty="0" smtClean="0">
                <a:latin typeface="Cambria" pitchFamily="18" charset="0"/>
              </a:rPr>
              <a:t/>
            </a:r>
            <a:br>
              <a:rPr lang="vi-VN" sz="1500" b="1" dirty="0" smtClean="0">
                <a:latin typeface="Cambria" pitchFamily="18" charset="0"/>
              </a:rPr>
            </a:br>
            <a:endParaRPr lang="sr-Latn-ME" sz="1500" b="1" dirty="0">
              <a:latin typeface="Cambria" pitchFamily="18" charset="0"/>
            </a:endParaRPr>
          </a:p>
          <a:p>
            <a:pPr>
              <a:buNone/>
            </a:pPr>
            <a:r>
              <a:rPr lang="sr-Latn-ME" sz="1500" b="1" i="1" dirty="0" smtClean="0">
                <a:latin typeface="Cambria" pitchFamily="18" charset="0"/>
              </a:rPr>
              <a:t>	</a:t>
            </a:r>
            <a:r>
              <a:rPr lang="it-IT" sz="1500" i="1" dirty="0" smtClean="0">
                <a:latin typeface="Cambria" pitchFamily="18" charset="0"/>
              </a:rPr>
              <a:t>Da </a:t>
            </a:r>
            <a:r>
              <a:rPr lang="it-IT" sz="1500" i="1" dirty="0">
                <a:latin typeface="Cambria" pitchFamily="18" charset="0"/>
              </a:rPr>
              <a:t>li ste vi ili neko od članova Vašeg domaćinstva članovi sindikata</a:t>
            </a:r>
            <a:endParaRPr sz="1500" b="1" i="1" dirty="0">
              <a:latin typeface="Cambria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6789402-83C1-4FDD-A050-4EA651447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995999"/>
              </p:ext>
            </p:extLst>
          </p:nvPr>
        </p:nvGraphicFramePr>
        <p:xfrm>
          <a:off x="1432012" y="3231362"/>
          <a:ext cx="3894423" cy="151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3379223" y="3231362"/>
            <a:ext cx="1308300" cy="7828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79699" y="3542478"/>
            <a:ext cx="90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25.80%</a:t>
            </a:r>
            <a:endParaRPr lang="en-GB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0106" y="3231362"/>
            <a:ext cx="35728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Članovi sindikata su češće: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200" dirty="0" smtClean="0">
                <a:solidFill>
                  <a:srgbClr val="FFC000"/>
                </a:solidFill>
                <a:latin typeface="Cambria" pitchFamily="18" charset="0"/>
              </a:rPr>
              <a:t>Muškarci (31.1%) </a:t>
            </a:r>
            <a:r>
              <a:rPr lang="sr-Latn-ME" sz="1200" dirty="0" smtClean="0">
                <a:solidFill>
                  <a:schemeClr val="tx1"/>
                </a:solidFill>
                <a:latin typeface="Cambria" pitchFamily="18" charset="0"/>
              </a:rPr>
              <a:t>u odnosu na žene (19.6%),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200" dirty="0" smtClean="0">
                <a:solidFill>
                  <a:srgbClr val="FFC000"/>
                </a:solidFill>
                <a:latin typeface="Cambria" pitchFamily="18" charset="0"/>
              </a:rPr>
              <a:t>Stariji od 50 godina (42.8%), </a:t>
            </a:r>
            <a:r>
              <a:rPr lang="sr-Latn-ME" sz="1200" dirty="0" smtClean="0">
                <a:solidFill>
                  <a:schemeClr val="tx1"/>
                </a:solidFill>
                <a:latin typeface="Cambria" pitchFamily="18" charset="0"/>
              </a:rPr>
              <a:t>u odnosu na ispitanike starosti od 31 do 50 godina (29.2%) i one mlađe od 30 godina (10.2%),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200" dirty="0" smtClean="0">
                <a:solidFill>
                  <a:schemeClr val="tx1"/>
                </a:solidFill>
                <a:latin typeface="Cambria" pitchFamily="18" charset="0"/>
              </a:rPr>
              <a:t>Osobe zaposlene u </a:t>
            </a:r>
            <a:r>
              <a:rPr lang="sr-Latn-ME" sz="1200" dirty="0" smtClean="0">
                <a:solidFill>
                  <a:srgbClr val="FFC000"/>
                </a:solidFill>
                <a:latin typeface="Cambria" pitchFamily="18" charset="0"/>
              </a:rPr>
              <a:t>javnom sektoru (54.9%) </a:t>
            </a:r>
            <a:r>
              <a:rPr lang="sr-Latn-ME" sz="1200" dirty="0" smtClean="0">
                <a:solidFill>
                  <a:schemeClr val="tx1"/>
                </a:solidFill>
                <a:latin typeface="Cambria" pitchFamily="18" charset="0"/>
              </a:rPr>
              <a:t>u odnosu na one iz privatnog sektora (10.1%)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2200" b="1" dirty="0">
                <a:solidFill>
                  <a:schemeClr val="bg1"/>
                </a:solidFill>
                <a:latin typeface="Cambria" pitchFamily="18" charset="0"/>
              </a:rPr>
              <a:t>1</a:t>
            </a:r>
            <a:r>
              <a:rPr lang="sr-Latn-CS" sz="30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pl-PL" sz="2200" b="1" dirty="0" smtClean="0">
                <a:solidFill>
                  <a:schemeClr val="bg1"/>
                </a:solidFill>
                <a:latin typeface="Cambria" pitchFamily="18" charset="0"/>
              </a:rPr>
              <a:t>Kako biste ocijenili rad nacionalnih sindikalnih centrala? </a:t>
            </a:r>
            <a:endParaRPr sz="2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600950" cy="30415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200" b="1" dirty="0" smtClean="0">
                <a:latin typeface="Cambria" pitchFamily="18" charset="0"/>
              </a:rPr>
              <a:t>U potpunosti sam zadovoljan</a:t>
            </a:r>
            <a:r>
              <a:rPr lang="sr-Latn-CS" sz="1200" b="1" dirty="0" smtClean="0">
                <a:latin typeface="Cambria" pitchFamily="18" charset="0"/>
              </a:rPr>
              <a:t> - </a:t>
            </a:r>
            <a:r>
              <a:rPr lang="hr-HR" sz="1200" b="1" dirty="0" smtClean="0">
                <a:latin typeface="Cambria" pitchFamily="18" charset="0"/>
              </a:rPr>
              <a:t>6.5% </a:t>
            </a:r>
            <a:endParaRPr lang="sr-Latn-CS" sz="1200" b="1" dirty="0" smtClean="0">
              <a:latin typeface="Cambria" pitchFamily="18" charset="0"/>
            </a:endParaRPr>
          </a:p>
          <a:p>
            <a:pPr lvl="0"/>
            <a:r>
              <a:rPr lang="en-US" sz="1200" b="1" dirty="0" smtClean="0">
                <a:latin typeface="Cambria" pitchFamily="18" charset="0"/>
              </a:rPr>
              <a:t>Donekle sam zadovoljan</a:t>
            </a:r>
            <a:r>
              <a:rPr lang="sr-Latn-CS" sz="1200" b="1" dirty="0" smtClean="0">
                <a:latin typeface="Cambria" pitchFamily="18" charset="0"/>
              </a:rPr>
              <a:t> -  </a:t>
            </a:r>
            <a:r>
              <a:rPr lang="hr-HR" sz="1200" b="1" dirty="0" smtClean="0">
                <a:latin typeface="Cambria" pitchFamily="18" charset="0"/>
              </a:rPr>
              <a:t>49.1% </a:t>
            </a:r>
            <a:endParaRPr lang="sr-Latn-CS" sz="1200" b="1" dirty="0" smtClean="0">
              <a:latin typeface="Cambria" pitchFamily="18" charset="0"/>
            </a:endParaRPr>
          </a:p>
          <a:p>
            <a:pPr lvl="0"/>
            <a:r>
              <a:rPr lang="en-US" sz="1200" b="1" dirty="0" smtClean="0">
                <a:latin typeface="Cambria" pitchFamily="18" charset="0"/>
              </a:rPr>
              <a:t>Donekle sam nezadovoljan</a:t>
            </a:r>
            <a:r>
              <a:rPr lang="sr-Latn-CS" sz="1200" b="1" dirty="0" smtClean="0">
                <a:latin typeface="Cambria" pitchFamily="18" charset="0"/>
              </a:rPr>
              <a:t> - </a:t>
            </a:r>
            <a:r>
              <a:rPr lang="hr-HR" sz="1200" b="1" dirty="0" smtClean="0">
                <a:latin typeface="Cambria" pitchFamily="18" charset="0"/>
              </a:rPr>
              <a:t>22.9% </a:t>
            </a:r>
            <a:endParaRPr lang="sr-Latn-CS" sz="1200" b="1" dirty="0" smtClean="0">
              <a:latin typeface="Cambria" pitchFamily="18" charset="0"/>
            </a:endParaRPr>
          </a:p>
          <a:p>
            <a:pPr lvl="0"/>
            <a:r>
              <a:rPr lang="en-US" sz="1200" b="1" dirty="0" smtClean="0">
                <a:latin typeface="Cambria" pitchFamily="18" charset="0"/>
              </a:rPr>
              <a:t>Uopšte nisam zadovoljan</a:t>
            </a:r>
            <a:r>
              <a:rPr lang="sr-Latn-CS" sz="1200" b="1" dirty="0" smtClean="0">
                <a:latin typeface="Cambria" pitchFamily="18" charset="0"/>
              </a:rPr>
              <a:t> - </a:t>
            </a:r>
            <a:r>
              <a:rPr lang="hr-HR" sz="1200" b="1" dirty="0" smtClean="0">
                <a:latin typeface="Cambria" pitchFamily="18" charset="0"/>
              </a:rPr>
              <a:t>21.5% </a:t>
            </a:r>
            <a:r>
              <a:rPr lang="en-US" sz="1200" b="1" dirty="0" smtClean="0">
                <a:latin typeface="Cambria" pitchFamily="18" charset="0"/>
              </a:rPr>
              <a:t> </a:t>
            </a:r>
            <a:endParaRPr lang="sr-Latn-CS" sz="12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vi-VN" sz="1200" b="1" dirty="0" smtClean="0">
                <a:latin typeface="Cambria" pitchFamily="18" charset="0"/>
              </a:rPr>
              <a:t/>
            </a:r>
            <a:br>
              <a:rPr lang="vi-VN" sz="1200" b="1" dirty="0" smtClean="0">
                <a:latin typeface="Cambria" pitchFamily="18" charset="0"/>
              </a:rPr>
            </a:br>
            <a:r>
              <a:rPr lang="vi-VN" sz="1500" b="1" dirty="0" smtClean="0">
                <a:latin typeface="Cambria" pitchFamily="18" charset="0"/>
              </a:rPr>
              <a:t> </a:t>
            </a:r>
            <a:endParaRPr lang="pl-PL" sz="15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pl-PL" sz="1500" b="1" i="1" dirty="0">
                <a:latin typeface="Cambria" pitchFamily="18" charset="0"/>
              </a:rPr>
              <a:t>	</a:t>
            </a:r>
            <a:endParaRPr lang="pl-PL" sz="1500" b="1" i="1" dirty="0" smtClean="0">
              <a:latin typeface="Cambria" pitchFamily="18" charset="0"/>
            </a:endParaRPr>
          </a:p>
          <a:p>
            <a:pPr>
              <a:buNone/>
            </a:pPr>
            <a:r>
              <a:rPr lang="pl-PL" sz="1500" b="1" i="1" dirty="0">
                <a:latin typeface="Cambria" pitchFamily="18" charset="0"/>
              </a:rPr>
              <a:t>	</a:t>
            </a:r>
            <a:r>
              <a:rPr lang="hr-HR" sz="1500" b="1" i="1" dirty="0" smtClean="0">
                <a:latin typeface="Cambria" pitchFamily="18" charset="0"/>
              </a:rPr>
              <a:t>“Bilo je slučajeva pitam ljude a oni sve negativno mi kažu o sindikatima, a na kraju kroz razgovor zaključimo da </a:t>
            </a:r>
            <a:r>
              <a:rPr lang="hr-HR" sz="1500" b="1" i="1" dirty="0" smtClean="0">
                <a:solidFill>
                  <a:srgbClr val="FFC000"/>
                </a:solidFill>
                <a:latin typeface="Cambria" pitchFamily="18" charset="0"/>
              </a:rPr>
              <a:t>oni nemaju pojma</a:t>
            </a:r>
            <a:r>
              <a:rPr lang="hr-HR" sz="1500" b="1" i="1" dirty="0" smtClean="0">
                <a:latin typeface="Cambria" pitchFamily="18" charset="0"/>
              </a:rPr>
              <a:t>, niti su član(ovi), niti su bili članovi, nego </a:t>
            </a:r>
            <a:r>
              <a:rPr lang="hr-HR" sz="1500" b="1" i="1" dirty="0" smtClean="0">
                <a:solidFill>
                  <a:srgbClr val="FFC000"/>
                </a:solidFill>
                <a:latin typeface="Cambria" pitchFamily="18" charset="0"/>
              </a:rPr>
              <a:t>čisto onako </a:t>
            </a:r>
            <a:r>
              <a:rPr lang="hr-HR" sz="1500" b="1" i="1" dirty="0" smtClean="0">
                <a:latin typeface="Cambria" pitchFamily="18" charset="0"/>
              </a:rPr>
              <a:t>oni kažu da ne mogu ništa ljudima, ono što bi se reklo zbrda-zdola. Sigurni su da ne može sindikat da im pomogne i to je negativna slika o sindikatu.”</a:t>
            </a:r>
            <a:endParaRPr lang="sr-Latn-CS" sz="15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hr-HR" sz="1500" b="1" i="1" dirty="0" smtClean="0">
                <a:latin typeface="Cambria" pitchFamily="18" charset="0"/>
              </a:rPr>
              <a:t>	(Fokus grupa - N3, Muškarac, 26, Jug, VSS)</a:t>
            </a:r>
            <a:endParaRPr lang="sr-Latn-CS" sz="15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vi-VN" sz="1500" b="1" dirty="0" smtClean="0">
                <a:latin typeface="Cambria" pitchFamily="18" charset="0"/>
              </a:rPr>
              <a:t/>
            </a:r>
            <a:br>
              <a:rPr lang="vi-VN" sz="1500" b="1" dirty="0" smtClean="0">
                <a:latin typeface="Cambria" pitchFamily="18" charset="0"/>
              </a:rPr>
            </a:br>
            <a:endParaRPr sz="1500" b="1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5155" y="1565663"/>
            <a:ext cx="3549456" cy="506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55154" y="2139803"/>
            <a:ext cx="3549458" cy="506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28788" y="1649655"/>
            <a:ext cx="90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55.6</a:t>
            </a:r>
            <a:r>
              <a:rPr lang="en-GB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GB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440" y="2223795"/>
            <a:ext cx="90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44.4</a:t>
            </a:r>
            <a:r>
              <a:rPr lang="en-GB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GB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6612" y="1498061"/>
            <a:ext cx="357287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Rad nacionalnih sindikalnih centrala pozitivnije ocjenjuju: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dirty="0" smtClean="0">
                <a:solidFill>
                  <a:schemeClr val="accent1"/>
                </a:solidFill>
                <a:latin typeface="Cambria" pitchFamily="18" charset="0"/>
              </a:rPr>
              <a:t>Članovi/ice  sindikalnih centrala (72.4%) 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u odnosu na one koji to nisu (47.5%),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dirty="0" smtClean="0">
                <a:solidFill>
                  <a:schemeClr val="accent1"/>
                </a:solidFill>
                <a:latin typeface="Cambria" pitchFamily="18" charset="0"/>
              </a:rPr>
              <a:t>Mlađi od 30 godina (61.5%)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 u odnosu na starije ispitanike,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dirty="0" smtClean="0">
                <a:solidFill>
                  <a:schemeClr val="accent1"/>
                </a:solidFill>
                <a:latin typeface="Cambria" pitchFamily="18" charset="0"/>
              </a:rPr>
              <a:t>Ispitanici sa visokom stručnom spremom (60.3%) 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u odnosu na one sa srednjom (52.1%) i niskom stručnom spremom (36.4%)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Osobe zaposlene u </a:t>
            </a:r>
            <a:r>
              <a:rPr lang="sr-Latn-ME" sz="1100" dirty="0" smtClean="0">
                <a:solidFill>
                  <a:schemeClr val="accent1"/>
                </a:solidFill>
                <a:latin typeface="Cambria" pitchFamily="18" charset="0"/>
              </a:rPr>
              <a:t>javnom sektoru (64.3%) 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u odnosu na one iz privatnog sektora (50.2%)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200" b="1" dirty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. Molimo Vas da ocijenite koliko su sljedeće pozitivne strane djelovanja sindikata primjenjive na rad sindikalnih centrala u Crnoj Gori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38BB1C-6B1E-4817-A707-F3664A3E8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047418"/>
              </p:ext>
            </p:extLst>
          </p:nvPr>
        </p:nvGraphicFramePr>
        <p:xfrm>
          <a:off x="1069444" y="1465635"/>
          <a:ext cx="7141296" cy="186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927369" y="3506557"/>
            <a:ext cx="74254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Za razliku od svih ispitanika, apsolutna većina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članova sindikalnih centrala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smatra da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svih 6 odlika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 predstavljenih u tabeli možemo primijeniti na rad sindikalnih centrala u Crnoj Gori.</a:t>
            </a:r>
          </a:p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 smatraju da crnogorske sindikate najviše odlikuje razumijevanje i solidarnost (72.6%), iskrena borba za radnička prava (70.9%) i pružanje besplatne pravne pomoći (68.8%)</a:t>
            </a:r>
            <a:endParaRPr lang="sr-Latn-ME" sz="12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2200" b="1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pl-PL" sz="1800" b="1" dirty="0">
                <a:solidFill>
                  <a:schemeClr val="bg1"/>
                </a:solidFill>
                <a:latin typeface="Cambria" pitchFamily="18" charset="0"/>
              </a:rPr>
              <a:t>Molimo Vas da ocijenite koliko se sljedeće negativne strane djelovanja sindikata primjenjive na rad sindikalnih centrala u Crnoj Gori.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6D8DB6-C630-46F1-B5F7-7FDDA059C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438092"/>
              </p:ext>
            </p:extLst>
          </p:nvPr>
        </p:nvGraphicFramePr>
        <p:xfrm>
          <a:off x="1085088" y="1601787"/>
          <a:ext cx="7083552" cy="184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927369" y="3506557"/>
            <a:ext cx="74254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 sindikalnih centrala</a:t>
            </a:r>
            <a:r>
              <a:rPr lang="sr-Latn-ME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u manjoj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mjeri od cjelokupnog uzorka smatraju da se negativne strane djelovanja sindikata navedene u tabeli mogu primijeniti na rad sindikalnih centrala u Crnoj Gori. </a:t>
            </a: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2200" b="1" dirty="0" smtClean="0">
                <a:solidFill>
                  <a:schemeClr val="bg1"/>
                </a:solidFill>
                <a:latin typeface="Cambria" pitchFamily="18" charset="0"/>
              </a:rPr>
              <a:t>4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Koliko biste rekli da ste informisani o aktivnostima koje sprovodi sindikat?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06587" y="1486142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13325271"/>
              </p:ext>
            </p:extLst>
          </p:nvPr>
        </p:nvGraphicFramePr>
        <p:xfrm>
          <a:off x="1151224" y="1778000"/>
          <a:ext cx="3517758" cy="232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779940" y="1778000"/>
            <a:ext cx="357287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O aktivnostima sindikata </a:t>
            </a:r>
            <a:r>
              <a:rPr lang="sr-Latn-ME" b="1" dirty="0" smtClean="0">
                <a:solidFill>
                  <a:srgbClr val="6C006C"/>
                </a:solidFill>
                <a:latin typeface="Cambria" pitchFamily="18" charset="0"/>
              </a:rPr>
              <a:t>češće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 su </a:t>
            </a:r>
            <a:r>
              <a:rPr lang="sr-Latn-ME" b="1" dirty="0" smtClean="0">
                <a:solidFill>
                  <a:srgbClr val="6C006C"/>
                </a:solidFill>
                <a:latin typeface="Cambria" pitchFamily="18" charset="0"/>
              </a:rPr>
              <a:t>dobro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 ili u </a:t>
            </a:r>
            <a:r>
              <a:rPr lang="sr-Latn-ME" b="1" dirty="0" smtClean="0">
                <a:solidFill>
                  <a:srgbClr val="6C006C"/>
                </a:solidFill>
                <a:latin typeface="Cambria" pitchFamily="18" charset="0"/>
              </a:rPr>
              <a:t>potpunosti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 informisani: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b="1" dirty="0" smtClean="0">
                <a:solidFill>
                  <a:srgbClr val="6C006C"/>
                </a:solidFill>
                <a:latin typeface="Cambria" pitchFamily="18" charset="0"/>
              </a:rPr>
              <a:t>Članovi/ice  sindikalnih centrala (70.0%) 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u odnosu na one koji to nisu (35.4%),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b="1" dirty="0" smtClean="0">
                <a:solidFill>
                  <a:srgbClr val="6C006C"/>
                </a:solidFill>
                <a:latin typeface="Cambria" pitchFamily="18" charset="0"/>
              </a:rPr>
              <a:t>Muškarci (49.8%)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 u odnosu na žene (39.8%),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b="1" dirty="0" smtClean="0">
                <a:solidFill>
                  <a:srgbClr val="6C006C"/>
                </a:solidFill>
                <a:latin typeface="Cambria" pitchFamily="18" charset="0"/>
              </a:rPr>
              <a:t>Stariji od 50 godina (56.7%) 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u odnosu na mlađe ispitanike,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Ispitanici sa visokom stručnom spremom i višim prihodima,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Osobe zaposlene u </a:t>
            </a:r>
            <a:r>
              <a:rPr lang="sr-Latn-ME" sz="1100" b="1" dirty="0" smtClean="0">
                <a:solidFill>
                  <a:srgbClr val="6C006C"/>
                </a:solidFill>
                <a:latin typeface="Cambria" pitchFamily="18" charset="0"/>
              </a:rPr>
              <a:t>javnom sektoru (61.1%) </a:t>
            </a:r>
            <a:r>
              <a:rPr lang="sr-Latn-ME" sz="1100" dirty="0" smtClean="0">
                <a:solidFill>
                  <a:schemeClr val="tx1"/>
                </a:solidFill>
                <a:latin typeface="Cambria" pitchFamily="18" charset="0"/>
              </a:rPr>
              <a:t>u odnosu na one iz privatnog sektora (35.8%).</a:t>
            </a: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</a:pPr>
            <a:endParaRPr lang="sr-Latn-ME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10103" y="2938177"/>
            <a:ext cx="1781696" cy="1029738"/>
          </a:xfrm>
          <a:prstGeom prst="ellipse">
            <a:avLst/>
          </a:prstGeom>
          <a:noFill/>
          <a:ln>
            <a:solidFill>
              <a:srgbClr val="6C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635966" y="3348515"/>
            <a:ext cx="90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GB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en-GB" sz="1600" b="1" dirty="0">
              <a:solidFill>
                <a:srgbClr val="6C00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5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Ukoliko ste loše informisani ili niste uopšte informisani, navedite zbog čega je to tako?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151223" y="1778000"/>
          <a:ext cx="6999435" cy="232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F21129C-4471-48A6-930C-66C9560E4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296541"/>
              </p:ext>
            </p:extLst>
          </p:nvPr>
        </p:nvGraphicFramePr>
        <p:xfrm>
          <a:off x="1269635" y="1660842"/>
          <a:ext cx="6881023" cy="212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938216" y="3749465"/>
            <a:ext cx="7425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Među članovima sindikalnih centrala</a:t>
            </a:r>
            <a:r>
              <a:rPr lang="sr-Latn-ME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najzastupljeniji odgovor je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nedovoljna transparentnost (31.1%),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a slijede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nedovoljna zastupljenost u sredstvima javnog informisanja (28.4%).</a:t>
            </a:r>
          </a:p>
          <a:p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1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6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Opšti kolektivni ugovor zaključuju/potpisuju: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957BAB-08C5-44D0-95A2-D3C2AB2B9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660498"/>
              </p:ext>
            </p:extLst>
          </p:nvPr>
        </p:nvGraphicFramePr>
        <p:xfrm>
          <a:off x="1107481" y="1555665"/>
          <a:ext cx="7065220" cy="178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27368" y="3432904"/>
            <a:ext cx="7425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>
                <a:solidFill>
                  <a:schemeClr val="tx1"/>
                </a:solidFill>
                <a:latin typeface="Cambria" pitchFamily="18" charset="0"/>
              </a:rPr>
              <a:t>Č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lanovima sindikalnih centrala</a:t>
            </a:r>
            <a:r>
              <a:rPr lang="sr-Latn-ME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su upoznatiji sa time ko zaključuje opšti kolektivni ugovor – njih 65.9% tvrdi da je riječ o sindikatu, poslodavcima i Vladi.</a:t>
            </a:r>
            <a:r>
              <a:rPr lang="pl-PL" dirty="0" smtClean="0">
                <a:solidFill>
                  <a:schemeClr val="tx1"/>
                </a:solidFill>
                <a:latin typeface="Cambria" pitchFamily="18" charset="0"/>
              </a:rPr>
              <a:t> Zaposleni u javnom sektoru su tako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đe u većoj mjeri (66.6%) upoznati sa time od onih koji rade u privatnom sektoru (37.1%). Muškarci, osobe starije od 50 godina, te bolje obrazovane i osobe sa višim prihodima su takođe u mjeri većoj od prosjeka dale tačan odgovor. </a:t>
            </a:r>
          </a:p>
          <a:p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79177" y="1555665"/>
            <a:ext cx="1283581" cy="698641"/>
          </a:xfrm>
          <a:prstGeom prst="ellipse">
            <a:avLst/>
          </a:prstGeom>
          <a:noFill/>
          <a:ln>
            <a:solidFill>
              <a:srgbClr val="6C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4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7.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Prema Vašem mišljenju, uloga sindikata u zaključivanju Opšteg kolektivnog ugovora je: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8" y="1406428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61414684"/>
              </p:ext>
            </p:extLst>
          </p:nvPr>
        </p:nvGraphicFramePr>
        <p:xfrm>
          <a:off x="1420156" y="1611774"/>
          <a:ext cx="6247267" cy="175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03087" y="3572001"/>
            <a:ext cx="742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 sindikalnih centrala</a:t>
            </a:r>
            <a:r>
              <a:rPr lang="sr-Latn-ME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češće od ostalih tvrde da je uloga sindikata u zaključivanju Opšteg kolektivnog ugovora veoma značajna – sa ovom tvrdnjom saglasno je njih 55.0%, dok dodatnih 41.3% tvrdi da je uloga sindikata donekle značajna. </a:t>
            </a:r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500" b="1" dirty="0">
                <a:solidFill>
                  <a:schemeClr val="bg1"/>
                </a:solidFill>
                <a:latin typeface="Cambria" pitchFamily="18" charset="0"/>
              </a:rPr>
              <a:t>8</a:t>
            </a:r>
            <a:r>
              <a:rPr lang="sr-Latn-CS" sz="15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sr-Latn-CS" sz="1500" b="1" dirty="0">
                <a:solidFill>
                  <a:schemeClr val="bg1"/>
                </a:solidFill>
                <a:latin typeface="Cambria" pitchFamily="18" charset="0"/>
              </a:rPr>
              <a:t>Molimo da ocijenite u kojoj mjeri se slažete sa sljedećom tvrdnjom: Opštim i granskim kolektivnim ugovorom utvrđuje se veći obim prava iz rada i po osnovu </a:t>
            </a:r>
            <a:r>
              <a:rPr lang="sr-Latn-CS" sz="1500" b="1" dirty="0" smtClean="0">
                <a:solidFill>
                  <a:schemeClr val="bg1"/>
                </a:solidFill>
                <a:latin typeface="Cambria" pitchFamily="18" charset="0"/>
              </a:rPr>
              <a:t>rada</a:t>
            </a:r>
            <a:endParaRPr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06451756"/>
              </p:ext>
            </p:extLst>
          </p:nvPr>
        </p:nvGraphicFramePr>
        <p:xfrm>
          <a:off x="1440673" y="1775727"/>
          <a:ext cx="6225321" cy="154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003087" y="3572001"/>
            <a:ext cx="742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 sindikalnih centrala</a:t>
            </a:r>
            <a:r>
              <a:rPr lang="sr-Latn-ME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češće od ostalih tvrde da se opštim i granskim kolektivnim ugovorom utvrđuje veći obim prava – ovo kumulativno tvrdi čak 90.9% članova i 82.9% osoba koje nisu članovi sindikata. </a:t>
            </a:r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4663" y="1890421"/>
            <a:ext cx="3311331" cy="596470"/>
          </a:xfrm>
          <a:prstGeom prst="rect">
            <a:avLst/>
          </a:prstGeom>
          <a:noFill/>
          <a:ln>
            <a:solidFill>
              <a:srgbClr val="6C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10328" y="1922431"/>
            <a:ext cx="90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GB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GB" sz="1600" b="1" dirty="0">
              <a:solidFill>
                <a:srgbClr val="6C00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9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U kojoj mjeri ste saglasni sa tvrdnjama da Vam je sindikat kroz Opšti kolektivni ugovor obezbijedio sljedeća prava: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265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409F7D-7F05-4E94-B8C1-D999C7FC7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646404"/>
              </p:ext>
            </p:extLst>
          </p:nvPr>
        </p:nvGraphicFramePr>
        <p:xfrm>
          <a:off x="1332365" y="1406287"/>
          <a:ext cx="6615453" cy="241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003088" y="3841649"/>
            <a:ext cx="7425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Statistički značajne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razlike su primijećene u pogledu činjenice da li je ispitanik član sindikalne centrale i s obzirom na to u kojem sektoru radi –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 sindikata su znatno češće saglasni sa navedenim stavovima od onih koji to nisu,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a isto važi za osobe zaposlene u javnom sektoru u odnosu na one koji rade u privatnom sektoru.  </a:t>
            </a:r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"/>
          <p:cNvSpPr txBox="1">
            <a:spLocks noGrp="1"/>
          </p:cNvSpPr>
          <p:nvPr>
            <p:ph type="body" idx="1"/>
          </p:nvPr>
        </p:nvSpPr>
        <p:spPr>
          <a:xfrm>
            <a:off x="1045969" y="660474"/>
            <a:ext cx="6016312" cy="38790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1" indent="0">
              <a:buFont typeface="Wingdings" pitchFamily="2" charset="2"/>
              <a:buChar char="ü"/>
            </a:pPr>
            <a:r>
              <a:rPr lang="sr-Latn-CS" sz="2500" b="1" dirty="0" smtClean="0">
                <a:latin typeface="Cambria" pitchFamily="18" charset="0"/>
              </a:rPr>
              <a:t> Projekat - </a:t>
            </a:r>
            <a:r>
              <a:rPr lang="sr-Latn-CS" sz="2400" b="1" dirty="0" smtClean="0">
                <a:latin typeface="Cambria" pitchFamily="18" charset="0"/>
              </a:rPr>
              <a:t>“</a:t>
            </a:r>
            <a:r>
              <a:rPr lang="en-US" sz="2400" b="1" dirty="0" smtClean="0">
                <a:latin typeface="Cambria" pitchFamily="18" charset="0"/>
              </a:rPr>
              <a:t>U korak </a:t>
            </a:r>
            <a:r>
              <a:rPr lang="en-US" sz="2400" b="1" dirty="0" err="1" smtClean="0">
                <a:latin typeface="Cambria" pitchFamily="18" charset="0"/>
              </a:rPr>
              <a:t>sa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sr-Latn-ME" sz="2400" b="1" dirty="0" smtClean="0">
                <a:latin typeface="Cambria" pitchFamily="18" charset="0"/>
              </a:rPr>
              <a:t>	</a:t>
            </a:r>
            <a:r>
              <a:rPr lang="en-US" sz="2400" b="1" dirty="0" err="1" smtClean="0">
                <a:latin typeface="Cambria" pitchFamily="18" charset="0"/>
              </a:rPr>
              <a:t>savremenim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svijetom</a:t>
            </a:r>
            <a:r>
              <a:rPr lang="en-US" sz="2400" b="1" dirty="0" smtClean="0">
                <a:latin typeface="Cambria" pitchFamily="18" charset="0"/>
              </a:rPr>
              <a:t> - </a:t>
            </a:r>
            <a:r>
              <a:rPr lang="en-US" sz="2400" b="1" dirty="0" err="1" smtClean="0">
                <a:latin typeface="Cambria" pitchFamily="18" charset="0"/>
              </a:rPr>
              <a:t>povećanje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sr-Latn-ME" sz="2400" b="1" dirty="0" smtClean="0">
                <a:latin typeface="Cambria" pitchFamily="18" charset="0"/>
              </a:rPr>
              <a:t>	</a:t>
            </a:r>
            <a:r>
              <a:rPr lang="en-US" sz="2400" b="1" dirty="0" err="1" smtClean="0">
                <a:latin typeface="Cambria" pitchFamily="18" charset="0"/>
              </a:rPr>
              <a:t>vidljivosti</a:t>
            </a:r>
            <a:r>
              <a:rPr lang="en-US" sz="2400" b="1" dirty="0" smtClean="0">
                <a:latin typeface="Cambria" pitchFamily="18" charset="0"/>
              </a:rPr>
              <a:t> sindikata i </a:t>
            </a:r>
            <a:r>
              <a:rPr lang="en-US" sz="2400" b="1" dirty="0" err="1" smtClean="0">
                <a:latin typeface="Cambria" pitchFamily="18" charset="0"/>
              </a:rPr>
              <a:t>unapređenje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sr-Latn-ME" sz="2400" b="1" dirty="0" smtClean="0">
                <a:latin typeface="Cambria" pitchFamily="18" charset="0"/>
              </a:rPr>
              <a:t>	</a:t>
            </a:r>
            <a:r>
              <a:rPr lang="en-US" sz="2400" b="1" dirty="0" err="1" smtClean="0">
                <a:latin typeface="Cambria" pitchFamily="18" charset="0"/>
              </a:rPr>
              <a:t>komunikacione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strategije</a:t>
            </a:r>
            <a:r>
              <a:rPr lang="en-US" sz="2400" b="1" dirty="0" smtClean="0">
                <a:latin typeface="Cambria" pitchFamily="18" charset="0"/>
              </a:rPr>
              <a:t>“</a:t>
            </a:r>
            <a:endParaRPr lang="sr-Latn-CS" sz="2400" b="1" dirty="0" smtClean="0">
              <a:latin typeface="Cambria" pitchFamily="18" charset="0"/>
            </a:endParaRPr>
          </a:p>
          <a:p>
            <a:pPr marL="457200" lvl="1" indent="0">
              <a:buNone/>
            </a:pPr>
            <a:endParaRPr lang="sr-Latn-CS" sz="2400" b="1" dirty="0" smtClean="0">
              <a:latin typeface="Cambria" pitchFamily="18" charset="0"/>
            </a:endParaRPr>
          </a:p>
          <a:p>
            <a:pPr marL="457200" lvl="1" indent="0">
              <a:buFont typeface="Wingdings" pitchFamily="2" charset="2"/>
              <a:buChar char="ü"/>
            </a:pPr>
            <a:r>
              <a:rPr lang="sr-Latn-CS" sz="2400" b="1" dirty="0" smtClean="0">
                <a:latin typeface="Cambria" pitchFamily="18" charset="0"/>
              </a:rPr>
              <a:t> Finansijski podržan od strane</a:t>
            </a:r>
          </a:p>
          <a:p>
            <a:pPr marL="457200" lvl="1" indent="0">
              <a:buNone/>
            </a:pPr>
            <a:r>
              <a:rPr lang="sr-Latn-CS" sz="2400" b="1" dirty="0">
                <a:latin typeface="Cambria" pitchFamily="18" charset="0"/>
              </a:rPr>
              <a:t>	</a:t>
            </a:r>
            <a:r>
              <a:rPr lang="sr-Latn-CS" sz="2400" b="1" dirty="0" smtClean="0">
                <a:latin typeface="Cambria" pitchFamily="18" charset="0"/>
              </a:rPr>
              <a:t>Međunarodne organizacije rada</a:t>
            </a:r>
          </a:p>
          <a:p>
            <a:pPr marL="457200" lvl="1" indent="0">
              <a:buNone/>
            </a:pPr>
            <a:endParaRPr lang="sr-Latn-CS" sz="2400" b="1" dirty="0" smtClean="0">
              <a:latin typeface="Cambria" pitchFamily="18" charset="0"/>
            </a:endParaRPr>
          </a:p>
          <a:p>
            <a:pPr marL="457200" lvl="1" indent="0">
              <a:buFont typeface="Wingdings" pitchFamily="2" charset="2"/>
              <a:buChar char="ü"/>
            </a:pPr>
            <a:r>
              <a:rPr lang="sr-Latn-CS" sz="2400" b="1" dirty="0" smtClean="0">
                <a:latin typeface="Cambria" pitchFamily="18" charset="0"/>
              </a:rPr>
              <a:t>Realizacija otpočela 26.02.2021.</a:t>
            </a:r>
          </a:p>
          <a:p>
            <a:pPr marL="0" lvl="0" indent="0">
              <a:buNone/>
            </a:pPr>
            <a:endParaRPr sz="2500" b="1" dirty="0">
              <a:latin typeface="Cambria" pitchFamily="18" charset="0"/>
            </a:endParaRPr>
          </a:p>
        </p:txBody>
      </p:sp>
      <p:sp>
        <p:nvSpPr>
          <p:cNvPr id="545" name="Google Shape;545;p1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1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10. </a:t>
            </a:r>
            <a:r>
              <a:rPr lang="pl-PL" sz="1800" b="1" dirty="0">
                <a:solidFill>
                  <a:schemeClr val="bg1"/>
                </a:solidFill>
                <a:latin typeface="Cambria" pitchFamily="18" charset="0"/>
              </a:rPr>
              <a:t>Po Vašem mišljenju, šta nedostaje sindikatima u Crnoj Gori da bi imali više uticaja/veću moć?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3026D0-010C-4CBB-BF6C-A0164C005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277119"/>
              </p:ext>
            </p:extLst>
          </p:nvPr>
        </p:nvGraphicFramePr>
        <p:xfrm>
          <a:off x="1374889" y="1711645"/>
          <a:ext cx="6127647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03088" y="3611256"/>
            <a:ext cx="742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ME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U pogledu ovog pitanja, interesantno, </a:t>
            </a:r>
            <a:r>
              <a:rPr lang="sr-Latn-ME" b="1" dirty="0" smtClean="0">
                <a:solidFill>
                  <a:srgbClr val="6C006C"/>
                </a:solidFill>
                <a:latin typeface="Cambria" pitchFamily="18" charset="0"/>
              </a:rPr>
              <a:t>ne postoje statistički značajne razlike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između članova sindikata i osoba koje to nisu.  </a:t>
            </a:r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9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11. </a:t>
            </a:r>
            <a:r>
              <a:rPr lang="it-IT" sz="1800" b="1" dirty="0">
                <a:solidFill>
                  <a:schemeClr val="bg1"/>
                </a:solidFill>
                <a:latin typeface="Cambria" pitchFamily="18" charset="0"/>
              </a:rPr>
              <a:t>Da li biste poslali član sindikata?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61228514"/>
              </p:ext>
            </p:extLst>
          </p:nvPr>
        </p:nvGraphicFramePr>
        <p:xfrm>
          <a:off x="2855107" y="1866629"/>
          <a:ext cx="356997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26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12.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Da li biste se odazvali pozivu sindikata na štrajk/protest usmjeren na unaprjeđenje ekonomsko-socijalnog položaja zaposlenih?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32625807"/>
              </p:ext>
            </p:extLst>
          </p:nvPr>
        </p:nvGraphicFramePr>
        <p:xfrm>
          <a:off x="2322182" y="1829096"/>
          <a:ext cx="4059228" cy="220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279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13. </a:t>
            </a:r>
            <a:r>
              <a:rPr lang="nn-NO" sz="1800" b="1" dirty="0">
                <a:solidFill>
                  <a:schemeClr val="bg1"/>
                </a:solidFill>
                <a:latin typeface="Cambria" pitchFamily="18" charset="0"/>
              </a:rPr>
              <a:t>Da li pored svog glavnog posla obavljate i </a:t>
            </a:r>
            <a:r>
              <a:rPr lang="pl-PL" sz="1800" b="1" dirty="0">
                <a:solidFill>
                  <a:schemeClr val="bg1"/>
                </a:solidFill>
                <a:latin typeface="Cambria" pitchFamily="18" charset="0"/>
              </a:rPr>
              <a:t>d</a:t>
            </a:r>
            <a:r>
              <a:rPr lang="nn-NO" sz="1800" b="1" dirty="0" smtClean="0">
                <a:solidFill>
                  <a:schemeClr val="bg1"/>
                </a:solidFill>
                <a:latin typeface="Cambria" pitchFamily="18" charset="0"/>
              </a:rPr>
              <a:t>opunski rad?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47648850"/>
              </p:ext>
            </p:extLst>
          </p:nvPr>
        </p:nvGraphicFramePr>
        <p:xfrm>
          <a:off x="2789249" y="1991184"/>
          <a:ext cx="3308944" cy="217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99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14. </a:t>
            </a:r>
            <a:r>
              <a:rPr lang="pl-PL" sz="1800" b="1" dirty="0">
                <a:solidFill>
                  <a:schemeClr val="bg1"/>
                </a:solidFill>
                <a:latin typeface="Cambria" pitchFamily="18" charset="0"/>
              </a:rPr>
              <a:t>Na Vašem glavnom poslu radite po: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33947" y="1537997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09E2DE-A50E-4834-9695-CE2D82AB1C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2914"/>
              </p:ext>
            </p:extLst>
          </p:nvPr>
        </p:nvGraphicFramePr>
        <p:xfrm>
          <a:off x="1170958" y="1554958"/>
          <a:ext cx="6336329" cy="178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33946" y="3315392"/>
            <a:ext cx="7425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Sigurnost radnog mjesta je preduslov za sindikalno organizovanje.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Naime,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ugovor na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neodređeno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je znatno prisutniji među članovima sindikata –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ovaj tip ugovora ima čak 83.7% ispitanika koji su sindikalno organizovani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, za razliku od tek 36.9% osoba koje nisu članovi sindikata. </a:t>
            </a:r>
          </a:p>
          <a:p>
            <a:r>
              <a:rPr lang="pl-PL" dirty="0" smtClean="0">
                <a:solidFill>
                  <a:schemeClr val="tx1"/>
                </a:solidFill>
                <a:latin typeface="Cambria" pitchFamily="18" charset="0"/>
              </a:rPr>
              <a:t>Ovakvu vrstu ugovora češće imaju muškarci, zaposleni u javnom sektoru te osobe starije od 50 godina i oni koji su bolje obrazovani i viših prihoda. </a:t>
            </a:r>
          </a:p>
          <a:p>
            <a:pPr algn="just"/>
            <a:r>
              <a:rPr lang="pl-PL" b="1" dirty="0" smtClean="0">
                <a:solidFill>
                  <a:srgbClr val="6C006C"/>
                </a:solidFill>
                <a:latin typeface="Cambria" pitchFamily="18" charset="0"/>
              </a:rPr>
              <a:t>Od 1010 ispitanika, 492 ima ugovor na neodređeno vrijeme, a 518 druge oblike ugovora ( od kojih 474 lica koji nijesu članovi rade pod drugim oblicima ugovora, a 43 članovi sindikata)</a:t>
            </a:r>
            <a:endParaRPr lang="en-GB" b="1" dirty="0">
              <a:solidFill>
                <a:srgbClr val="6C006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600" b="1" dirty="0" smtClean="0">
                <a:solidFill>
                  <a:schemeClr val="bg1"/>
                </a:solidFill>
                <a:latin typeface="Cambria" pitchFamily="18" charset="0"/>
              </a:rPr>
              <a:t>15. </a:t>
            </a:r>
            <a:r>
              <a:rPr lang="sr-Latn-CS" sz="1600" b="1" dirty="0">
                <a:solidFill>
                  <a:schemeClr val="bg1"/>
                </a:solidFill>
                <a:latin typeface="Cambria" pitchFamily="18" charset="0"/>
              </a:rPr>
              <a:t>Kada govorimo o Vašem glavnom poslu, po kom osnovu Vam se isplaćuje Vaše socijalno osiguranje (PIO, zdravstvo, po osnovu nezaposlenosti)? </a:t>
            </a:r>
            <a:endParaRPr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BC3F130-CA1C-47FB-ADAE-39EF31DD5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45568"/>
              </p:ext>
            </p:extLst>
          </p:nvPr>
        </p:nvGraphicFramePr>
        <p:xfrm>
          <a:off x="1386972" y="1465634"/>
          <a:ext cx="6313636" cy="227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27369" y="3751136"/>
            <a:ext cx="7425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rgbClr val="6C006C"/>
                </a:solidFill>
                <a:latin typeface="Cambria" pitchFamily="18" charset="0"/>
              </a:rPr>
              <a:t>Članovima sindikata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se socijalno osiguranje znatno češće isplaćuje po osnovu iznosa iz ugovora/rješenja koji predstavlja njihovu stvarnu zaradu – to važi za 79.0% članova sindikata, a 43.1% osoba koje to nisu. </a:t>
            </a:r>
          </a:p>
          <a:p>
            <a:r>
              <a:rPr lang="sr-Latn-ME" b="1" dirty="0" smtClean="0">
                <a:solidFill>
                  <a:srgbClr val="FF0000"/>
                </a:solidFill>
                <a:latin typeface="Cambria" pitchFamily="18" charset="0"/>
              </a:rPr>
              <a:t>30,3% ispitanika primaju zaradu u sivoj zoni.</a:t>
            </a:r>
            <a:endParaRPr lang="en-GB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16.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Da li Vam poslodavac na Vašem glavnom poslu uručuje obračun zarade (platnu listu)?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89376876"/>
              </p:ext>
            </p:extLst>
          </p:nvPr>
        </p:nvGraphicFramePr>
        <p:xfrm>
          <a:off x="2919648" y="1465634"/>
          <a:ext cx="3440887" cy="226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27369" y="3751136"/>
            <a:ext cx="742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rgbClr val="6C006C"/>
                </a:solidFill>
                <a:latin typeface="Cambria" pitchFamily="18" charset="0"/>
              </a:rPr>
              <a:t>Platnu listu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češće od prosjeka dobijaju članovi sindikata (88.8%) od onih koji to nisu (46.7%),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 a isto važi za zaposlene u javnom sektoru (84.9%), muškarce (63.1%) i starije od 50 godina (70.6%).</a:t>
            </a:r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17.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Da li u okviru radne sedmice radite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439FA3-5E75-4C09-B0E5-A8427D1C9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353668"/>
              </p:ext>
            </p:extLst>
          </p:nvPr>
        </p:nvGraphicFramePr>
        <p:xfrm>
          <a:off x="1480595" y="1537217"/>
          <a:ext cx="6458719" cy="218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27369" y="3650318"/>
            <a:ext cx="7425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 sindikata (66.3%) znatno češće od ostalih rade u jednoj smjeni.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 Kod osoba koje nisu članovi, dominantan vid rada (49.9%) je rad po smjenama.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Po smjenama češće od prosjeka rade žene, zaposleni u privatnom sektoru, mlađi od 30 godina, te osobe nižeg obrazovanja i prihoda.</a:t>
            </a:r>
          </a:p>
          <a:p>
            <a:r>
              <a:rPr lang="sr-Latn-ME" b="1" dirty="0" smtClean="0">
                <a:solidFill>
                  <a:srgbClr val="6C006C"/>
                </a:solidFill>
                <a:latin typeface="Cambria" pitchFamily="18" charset="0"/>
              </a:rPr>
              <a:t>                                  54.4% ispitanika radi po smjenama ili dvokratno</a:t>
            </a:r>
          </a:p>
          <a:p>
            <a:endParaRPr lang="en-GB" b="1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18.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Da li radite prekovremeno?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02710651"/>
              </p:ext>
            </p:extLst>
          </p:nvPr>
        </p:nvGraphicFramePr>
        <p:xfrm>
          <a:off x="2722069" y="1527980"/>
          <a:ext cx="3440325" cy="223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927369" y="3650318"/>
            <a:ext cx="7425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 sindikata (18.7%) rjeđe od onih koji to nisu rade prekovremeno (28.2%). 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Prekovremeno rjeđe rade i zaposleni u javnom sektoru (19.4%) u odnosu na privatni sektor (25.0%), a isto važi i za osobe ženskog pola (15.3%) u odnosu na muškarce (27.5%).</a:t>
            </a:r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19. 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Da li je Vaš prekovremeni rad posebno plaćen?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26684674"/>
              </p:ext>
            </p:extLst>
          </p:nvPr>
        </p:nvGraphicFramePr>
        <p:xfrm>
          <a:off x="2867491" y="1465634"/>
          <a:ext cx="3225889" cy="221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03088" y="3463282"/>
            <a:ext cx="74254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Članovima sindikata (80.3%) je prekovremeni rad posebno plaćen znatno češće nego što je to slučaj sa osobama koje nisu članovi (47.7%). </a:t>
            </a:r>
          </a:p>
          <a:p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Isto važi i za zaposlene u javnom (81.5%) u odnosu na privatni sektor (44.3%), te muškarce (66.4%) </a:t>
            </a:r>
            <a:r>
              <a:rPr lang="sr-Latn-ME" b="1" dirty="0" smtClean="0">
                <a:solidFill>
                  <a:schemeClr val="tx1"/>
                </a:solidFill>
                <a:latin typeface="Cambria" pitchFamily="18" charset="0"/>
              </a:rPr>
              <a:t>u odnosu na žene (46.7%)</a:t>
            </a:r>
            <a:r>
              <a:rPr lang="sr-Latn-ME" dirty="0" smtClean="0">
                <a:solidFill>
                  <a:schemeClr val="tx1"/>
                </a:solidFill>
                <a:latin typeface="Cambria" pitchFamily="18" charset="0"/>
              </a:rPr>
              <a:t> i osobe sa visokim prihodima (72.3%) u odnosu na ostale prihodovne kategorije. </a:t>
            </a:r>
            <a:endParaRPr lang="en-GB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800" b="1" dirty="0" smtClean="0">
                <a:solidFill>
                  <a:schemeClr val="bg1"/>
                </a:solidFill>
                <a:latin typeface="Cambria" pitchFamily="18" charset="0"/>
              </a:rPr>
              <a:t>CILJ PROJEKTA</a:t>
            </a:r>
            <a:endParaRPr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95" name="Google Shape;595;p22"/>
          <p:cNvSpPr txBox="1">
            <a:spLocks noGrp="1"/>
          </p:cNvSpPr>
          <p:nvPr>
            <p:ph type="body" idx="1"/>
          </p:nvPr>
        </p:nvSpPr>
        <p:spPr>
          <a:xfrm>
            <a:off x="508700" y="1687749"/>
            <a:ext cx="4507248" cy="28793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Font typeface="Wingdings" pitchFamily="2" charset="2"/>
              <a:buChar char="ü"/>
            </a:pPr>
            <a:r>
              <a:rPr lang="sr-Latn-CS" b="1" dirty="0" smtClean="0">
                <a:latin typeface="Cambria" pitchFamily="18" charset="0"/>
              </a:rPr>
              <a:t>Povećanje vidljivosti sindikalnih aktivnosti među članstvom i ukupnom javnošću</a:t>
            </a:r>
            <a:endParaRPr lang="sr-Latn-CS" b="1" dirty="0">
              <a:latin typeface="Cambria" pitchFamily="18" charset="0"/>
            </a:endParaRPr>
          </a:p>
          <a:p>
            <a:pPr marL="0" lvl="0" indent="0">
              <a:buFont typeface="Wingdings" pitchFamily="2" charset="2"/>
              <a:buChar char="ü"/>
            </a:pPr>
            <a:endParaRPr lang="sr-Latn-CS" b="1" dirty="0" smtClean="0">
              <a:latin typeface="Cambria" pitchFamily="18" charset="0"/>
            </a:endParaRPr>
          </a:p>
          <a:p>
            <a:pPr marL="0" lvl="0" indent="0">
              <a:buFont typeface="Wingdings" pitchFamily="2" charset="2"/>
              <a:buChar char="ü"/>
            </a:pPr>
            <a:r>
              <a:rPr lang="sr-Latn-CS" b="1" dirty="0" smtClean="0">
                <a:latin typeface="Cambria" pitchFamily="18" charset="0"/>
              </a:rPr>
              <a:t>Unapređenje imidža sindikata</a:t>
            </a:r>
          </a:p>
          <a:p>
            <a:pPr marL="0" lvl="0" indent="0" algn="just">
              <a:buFont typeface="Wingdings" pitchFamily="2" charset="2"/>
              <a:buChar char="ü"/>
            </a:pPr>
            <a:endParaRPr lang="sr-Latn-CS" b="1" dirty="0" smtClean="0">
              <a:latin typeface="Cambria" pitchFamily="18" charset="0"/>
            </a:endParaRPr>
          </a:p>
          <a:p>
            <a:pPr marL="0" lvl="0" indent="0" algn="just">
              <a:buNone/>
            </a:pPr>
            <a:endParaRPr b="1" dirty="0">
              <a:latin typeface="Cambria" pitchFamily="18" charset="0"/>
            </a:endParaRPr>
          </a:p>
        </p:txBody>
      </p:sp>
      <p:pic>
        <p:nvPicPr>
          <p:cNvPr id="596" name="Google Shape;596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50214" y="1396730"/>
            <a:ext cx="3417650" cy="2563237"/>
          </a:xfrm>
          <a:prstGeom prst="rect">
            <a:avLst/>
          </a:prstGeom>
          <a:noFill/>
          <a:ln>
            <a:noFill/>
          </a:ln>
          <a:effectLst>
            <a:outerShdw blurRad="385763" dist="9525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20. </a:t>
            </a:r>
            <a:r>
              <a:rPr lang="it-IT" sz="1800" b="1" dirty="0">
                <a:solidFill>
                  <a:schemeClr val="bg1"/>
                </a:solidFill>
                <a:latin typeface="Cambria" pitchFamily="18" charset="0"/>
              </a:rPr>
              <a:t>Da li koristite godišnji odmor?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07781434"/>
              </p:ext>
            </p:extLst>
          </p:nvPr>
        </p:nvGraphicFramePr>
        <p:xfrm>
          <a:off x="2796864" y="1208791"/>
          <a:ext cx="3754445" cy="211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61364" y="3104805"/>
            <a:ext cx="742544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Gotovo svi članovi sindikata (96.3%) koriste godišnji odmor dok isto važi za tri četvrtine osoba koje nisu dio sindikalnih organizacija</a:t>
            </a:r>
            <a:r>
              <a:rPr lang="sr-Latn-ME" sz="135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(75%).</a:t>
            </a:r>
          </a:p>
          <a:p>
            <a:r>
              <a:rPr lang="sr-Latn-ME" sz="1350" dirty="0" smtClean="0">
                <a:solidFill>
                  <a:schemeClr val="tx1"/>
                </a:solidFill>
                <a:latin typeface="Cambria" pitchFamily="18" charset="0"/>
              </a:rPr>
              <a:t>Odmor češće koriste i zaposleni u javnom sektoru (92.9%) u odnosu na privatni sektor (76.5%), stariji od 50 godina (89.2%) u odnosu na one starosti 30 do 50 godina (85.9%) i </a:t>
            </a:r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mlađe od 30 (73.1%).</a:t>
            </a:r>
          </a:p>
          <a:p>
            <a:r>
              <a:rPr lang="sr-Latn-ME" sz="1350" dirty="0" smtClean="0">
                <a:solidFill>
                  <a:schemeClr val="tx1"/>
                </a:solidFill>
                <a:latin typeface="Cambria" pitchFamily="18" charset="0"/>
              </a:rPr>
              <a:t>Interesantno je da razlike s obzirom na visinu prihoda ispitanika ne postoje, dok su jasno vidljive s obzirom na nivo obrazovanja.  </a:t>
            </a:r>
            <a:endParaRPr lang="en-GB" sz="1350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21. </a:t>
            </a:r>
            <a:r>
              <a:rPr lang="pl-PL" sz="1800" b="1" dirty="0">
                <a:solidFill>
                  <a:schemeClr val="bg1"/>
                </a:solidFill>
                <a:latin typeface="Cambria" pitchFamily="18" charset="0"/>
              </a:rPr>
              <a:t>Ako da, koliko radnih dana u godini?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5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01947" y="1616890"/>
            <a:ext cx="5876290" cy="2063115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1003088" y="3709283"/>
            <a:ext cx="74254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dirty="0" smtClean="0">
                <a:solidFill>
                  <a:schemeClr val="tx1"/>
                </a:solidFill>
                <a:latin typeface="Cambria" pitchFamily="18" charset="0"/>
              </a:rPr>
              <a:t>Među onim sagovornicima koji tvrde da koriste godišnji odmor, postoje statistički značajne razlike u pogledu dužine odmora s obzirom na to da li je osoba član sindikalne organizacije – tako</a:t>
            </a:r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, članovi sindikata su u prosjeku prijavili godišnji odmor u trajanju od 23 dana, a kod osoba koje to nisu prosječan odmor iznosi 18 dana. </a:t>
            </a:r>
          </a:p>
          <a:p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Najfrekventnije kategorije su one koje obuhvataju godišnji odmor od 14 dana (19.3%) i odmor od 21 dana (27%)</a:t>
            </a:r>
          </a:p>
        </p:txBody>
      </p:sp>
    </p:spTree>
    <p:extLst>
      <p:ext uri="{BB962C8B-B14F-4D97-AF65-F5344CB8AC3E}">
        <p14:creationId xmlns:p14="http://schemas.microsoft.com/office/powerpoint/2010/main" val="21996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500" b="1" dirty="0" smtClean="0">
                <a:solidFill>
                  <a:schemeClr val="bg1"/>
                </a:solidFill>
                <a:latin typeface="Cambria" pitchFamily="18" charset="0"/>
              </a:rPr>
              <a:t>22. </a:t>
            </a:r>
            <a:r>
              <a:rPr lang="sr-Latn-CS" sz="1500" b="1" dirty="0">
                <a:solidFill>
                  <a:schemeClr val="bg1"/>
                </a:solidFill>
                <a:latin typeface="Cambria" pitchFamily="18" charset="0"/>
              </a:rPr>
              <a:t>Po Vašem mišljenju koliko treba da iznosi minimalna zarada za puno radno vrijeme koja bi mogla da omogući egzistenciju četvoročlanoj porodici (broj upisati ciframa)</a:t>
            </a:r>
            <a:endParaRPr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8" y="1443863"/>
            <a:ext cx="7425447" cy="3570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800" b="1" dirty="0" smtClean="0">
                <a:solidFill>
                  <a:schemeClr val="dk1"/>
                </a:solidFill>
                <a:latin typeface="Cambria" pitchFamily="18" charset="0"/>
                <a:ea typeface="Barlow SemiBold"/>
                <a:cs typeface="Barlow SemiBold"/>
                <a:sym typeface="Barlow SemiBold"/>
              </a:rPr>
              <a:t>P</a:t>
            </a: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5" name="image1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45227" y="1804862"/>
            <a:ext cx="4189730" cy="2349500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1001079" y="4106020"/>
            <a:ext cx="74254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Prosjek na nivou grupe je 900 eura, a dominantan broj ispitanika se izjasnio za iznos u rasponu od 450 do 1050 eura </a:t>
            </a:r>
          </a:p>
        </p:txBody>
      </p:sp>
    </p:spTree>
    <p:extLst>
      <p:ext uri="{BB962C8B-B14F-4D97-AF65-F5344CB8AC3E}">
        <p14:creationId xmlns:p14="http://schemas.microsoft.com/office/powerpoint/2010/main" val="41892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23.</a:t>
            </a:r>
            <a:r>
              <a:rPr lang="pl-PL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pl-PL" sz="1800" b="1" dirty="0">
                <a:solidFill>
                  <a:schemeClr val="bg1"/>
                </a:solidFill>
                <a:latin typeface="Cambria" pitchFamily="18" charset="0"/>
              </a:rPr>
              <a:t>Da li biste napustili Crnu Goru u potrazi za boljim poslom?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18909975"/>
              </p:ext>
            </p:extLst>
          </p:nvPr>
        </p:nvGraphicFramePr>
        <p:xfrm>
          <a:off x="1697184" y="1465634"/>
          <a:ext cx="5885815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03088" y="3709283"/>
            <a:ext cx="742544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Članovi sindikata rjeđe od ostalih razmišljaju o napuštanju Crne Gore – ukupno, 35.6% njih tvrdi da u određenoj mjeri razmišlja o odlasku, dok to važi za 53.7% onih koji nisu članovi sindikata. </a:t>
            </a:r>
            <a:r>
              <a:rPr lang="sr-Latn-ME" sz="1350" dirty="0" smtClean="0">
                <a:solidFill>
                  <a:schemeClr val="tx1"/>
                </a:solidFill>
                <a:latin typeface="Cambria" pitchFamily="18" charset="0"/>
              </a:rPr>
              <a:t>O odlasku češće razmišljaju i osobe koje rade u privatnom sektoru (55.4%), </a:t>
            </a:r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mlađi od 30 godina (67.3%)</a:t>
            </a:r>
            <a:r>
              <a:rPr lang="sr-Latn-ME" sz="1350" dirty="0" smtClean="0">
                <a:solidFill>
                  <a:schemeClr val="tx1"/>
                </a:solidFill>
                <a:latin typeface="Cambria" pitchFamily="18" charset="0"/>
              </a:rPr>
              <a:t>,  te osobe sa nižim primanjima (54.6%). Trećina ispitanika (33,8%) ozbiljno razmišlja o napuštanju Crne Gore.</a:t>
            </a:r>
          </a:p>
        </p:txBody>
      </p:sp>
    </p:spTree>
    <p:extLst>
      <p:ext uri="{BB962C8B-B14F-4D97-AF65-F5344CB8AC3E}">
        <p14:creationId xmlns:p14="http://schemas.microsoft.com/office/powerpoint/2010/main" val="4728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24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. Da li Vam se desilo da Vam je prekršeno neko od sljedećih prava?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DE82DB-5F36-4C43-8E0B-87E39F0FC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324031"/>
              </p:ext>
            </p:extLst>
          </p:nvPr>
        </p:nvGraphicFramePr>
        <p:xfrm>
          <a:off x="1711654" y="1343941"/>
          <a:ext cx="5812790" cy="337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94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25</a:t>
            </a:r>
            <a:r>
              <a:rPr lang="sr-Latn-CS" sz="1800" b="1" dirty="0">
                <a:solidFill>
                  <a:schemeClr val="bg1"/>
                </a:solidFill>
                <a:latin typeface="Cambria" pitchFamily="18" charset="0"/>
              </a:rPr>
              <a:t>. Kako biste ocijenili ekonomsku situaciju u kojoj se nalazi Vaše domaćinstvo, u poređenju sa periodom prije COVID-19 pandemije?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2085696"/>
              </p:ext>
            </p:extLst>
          </p:nvPr>
        </p:nvGraphicFramePr>
        <p:xfrm>
          <a:off x="1584690" y="1536002"/>
          <a:ext cx="5918200" cy="182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763373" y="2624712"/>
            <a:ext cx="2683446" cy="596470"/>
          </a:xfrm>
          <a:prstGeom prst="rect">
            <a:avLst/>
          </a:prstGeom>
          <a:noFill/>
          <a:ln>
            <a:solidFill>
              <a:srgbClr val="6C0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510046" y="2781669"/>
            <a:ext cx="90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GB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sz="1600" b="1" dirty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1600" b="1" dirty="0" smtClean="0">
                <a:solidFill>
                  <a:srgbClr val="6C00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GB" sz="1600" b="1" dirty="0">
              <a:solidFill>
                <a:srgbClr val="6C00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3088" y="3462222"/>
            <a:ext cx="742544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350" dirty="0" smtClean="0">
                <a:solidFill>
                  <a:schemeClr val="tx1"/>
                </a:solidFill>
                <a:latin typeface="Cambria" pitchFamily="18" charset="0"/>
              </a:rPr>
              <a:t>Kumulativno, 47.9% ispitanika smatra da se ekonomska situacija njihovog domaćinstva pogoršala u poređenju sa periodom prije COVID-19 pandemije. </a:t>
            </a:r>
          </a:p>
          <a:p>
            <a:r>
              <a:rPr lang="sr-Latn-ME" sz="1350" b="1" dirty="0" smtClean="0">
                <a:solidFill>
                  <a:schemeClr val="tx1"/>
                </a:solidFill>
                <a:latin typeface="Cambria" pitchFamily="18" charset="0"/>
              </a:rPr>
              <a:t>Brojka je znatno niža među članovima sindikata (32.3%) u odnosu na one koji to nisu (53.0%). </a:t>
            </a:r>
            <a:r>
              <a:rPr lang="sr-Latn-ME" sz="1350" dirty="0" smtClean="0">
                <a:solidFill>
                  <a:schemeClr val="tx1"/>
                </a:solidFill>
                <a:latin typeface="Cambria" pitchFamily="18" charset="0"/>
              </a:rPr>
              <a:t>Zaposleni, stariji, osobe nižih prihoda i nižeg nivoa obrazovanja takođe češće od prosjeka tvrde da je COVID-19 pandemija uticala na pogoršanje ekonomske situacije njihovog domaćinstva.  </a:t>
            </a:r>
          </a:p>
        </p:txBody>
      </p:sp>
    </p:spTree>
    <p:extLst>
      <p:ext uri="{BB962C8B-B14F-4D97-AF65-F5344CB8AC3E}">
        <p14:creationId xmlns:p14="http://schemas.microsoft.com/office/powerpoint/2010/main" val="42423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22190" y="690241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26.</a:t>
            </a:r>
            <a:r>
              <a:rPr lang="pl-PL" sz="1800" b="1" dirty="0">
                <a:solidFill>
                  <a:schemeClr val="bg1"/>
                </a:solidFill>
                <a:latin typeface="Cambria" pitchFamily="18" charset="0"/>
              </a:rPr>
              <a:t> Da li ste u toku pandemije doživjeli nešto od sljedećeg:</a:t>
            </a:r>
            <a:r>
              <a:rPr lang="sr-Latn-CS" sz="1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927369" y="1465634"/>
            <a:ext cx="7425447" cy="3138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mbria" pitchFamily="18" charset="0"/>
              <a:ea typeface="Barlow SemiBold"/>
              <a:cs typeface="Barlow SemiBold"/>
              <a:sym typeface="Barlow SemiBold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EBBE10-FAE4-42D3-B473-1A84D4DEB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66316"/>
              </p:ext>
            </p:extLst>
          </p:nvPr>
        </p:nvGraphicFramePr>
        <p:xfrm>
          <a:off x="927369" y="1470859"/>
          <a:ext cx="4569728" cy="266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2429" y="1572242"/>
            <a:ext cx="26050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Statistički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značajne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razlike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promjećujemo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kod</a:t>
            </a:r>
            <a:r>
              <a:rPr lang="en-GB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navedenih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pojava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odnosu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članstvo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sindikatima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GB" sz="1000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Prekid</a:t>
            </a:r>
            <a:r>
              <a:rPr lang="en-GB" sz="1000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nijesu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</a:t>
            </a:r>
            <a:r>
              <a:rPr lang="en-GB" sz="1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(37.3%) u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odnosu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one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koji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(26.2%),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 od </a:t>
            </a:r>
            <a:r>
              <a:rPr lang="en-GB" sz="1000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kuće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nijesu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(16.3%) u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odnosu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one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koji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(26.6%),</a:t>
            </a:r>
          </a:p>
          <a:p>
            <a:pPr algn="just"/>
            <a:r>
              <a:rPr lang="en-GB" sz="1000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Žene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(30.8%)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muškaraca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(25.8%)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doživjele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smanjenje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plate,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rad od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kuće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(21.7%),</a:t>
            </a:r>
          </a:p>
          <a:p>
            <a:pPr algn="just"/>
            <a:r>
              <a:rPr lang="en-GB" sz="1000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Prekid</a:t>
            </a:r>
            <a:r>
              <a:rPr lang="en-GB" sz="1000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doživjeli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zaposleni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privatnom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(38.6%), u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odnosu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zaposlene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javnom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(26.1%).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GB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GB" sz="1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Zaključci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Članstvo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Rad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endParaRPr lang="en-GB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661123" y="1318000"/>
            <a:ext cx="78431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Svaki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treći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muškarac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jeste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dok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su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žene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rjeđe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članice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odnosno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svaka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peta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žena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ima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članstvo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u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nekom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od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sr-Latn-ME" sz="1200" b="1" dirty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GB" sz="12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n-GB" sz="12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Stariji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od 50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godina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su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češće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članovi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(42.8%),  u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odnosu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na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ispitanike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starosti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od 31 do 50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godina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(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svaki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treći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je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)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one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mlađe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od 30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godina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(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svaki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deseti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je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)</a:t>
            </a:r>
            <a:r>
              <a:rPr lang="sr-Latn-ME" sz="1200" b="1" dirty="0" smtClean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GB" sz="12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n-GB" sz="12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Svaki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drugi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zaposleni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u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javnom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sektoru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je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, u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odnosu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na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svakog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desetog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iz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privatnog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sektora</a:t>
            </a:r>
            <a:r>
              <a:rPr lang="sr-Latn-ME" sz="1200" b="1" dirty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GB" sz="12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n-GB" sz="12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Članovi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/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ce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češće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pozitivno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ocjenjuju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rad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nacionalnih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sindikalnih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centrala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u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odnosu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na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one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koji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nijesu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članovi</a:t>
            </a:r>
            <a:r>
              <a:rPr lang="en-GB" sz="1200" b="1" dirty="0" smtClean="0">
                <a:solidFill>
                  <a:schemeClr val="tx1"/>
                </a:solidFill>
                <a:latin typeface="Cambria" pitchFamily="18" charset="0"/>
              </a:rPr>
              <a:t>/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ce</a:t>
            </a:r>
            <a:r>
              <a:rPr lang="sr-Latn-ME" sz="1200" b="1" dirty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GB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n-GB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Mlađi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od 30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godina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imaju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veću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tendenciju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da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daju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pozitivne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ocjene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u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odnosu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na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starije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ispitanike</a:t>
            </a:r>
            <a:r>
              <a:rPr lang="sr-Latn-ME" sz="1200" b="1" dirty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GB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n-GB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Obrazovaniji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odnosno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ispitanici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visokom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stručnom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spremom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daju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bolje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ocjene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u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odnosu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na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one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manje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obrazovane</a:t>
            </a:r>
            <a:r>
              <a:rPr lang="sr-Latn-ME" sz="1200" b="1" dirty="0">
                <a:solidFill>
                  <a:schemeClr val="tx1"/>
                </a:solidFill>
                <a:latin typeface="Cambria" pitchFamily="18" charset="0"/>
              </a:rPr>
              <a:t>;</a:t>
            </a:r>
            <a:endParaRPr lang="en-GB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n-GB" sz="1200" b="1" dirty="0">
              <a:solidFill>
                <a:schemeClr val="tx1"/>
              </a:solidFill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Zaposleni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u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javnom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sektoru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zadovoljniji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radom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sindikata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u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odnosu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na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one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koji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dolaze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iz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Cambria" pitchFamily="18" charset="0"/>
              </a:rPr>
              <a:t>privatnog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Cambria" pitchFamily="18" charset="0"/>
              </a:rPr>
              <a:t>sektora</a:t>
            </a:r>
            <a:r>
              <a:rPr lang="en-GB" sz="1200" b="1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7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Zaključci</a:t>
            </a:r>
            <a:r>
              <a:rPr lang="en-GB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Povjerenje</a:t>
            </a:r>
            <a:r>
              <a:rPr lang="en-GB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nformisanost</a:t>
            </a:r>
            <a:r>
              <a:rPr lang="en-GB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GB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r>
              <a:rPr lang="en-GB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661100" y="1633764"/>
            <a:ext cx="784315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Članovi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sindikalnih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centrala</a:t>
            </a:r>
            <a:r>
              <a:rPr lang="en-GB" b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smatraju</a:t>
            </a:r>
            <a:r>
              <a:rPr lang="en-GB" b="1" dirty="0" smtClean="0">
                <a:latin typeface="Cambria" pitchFamily="18" charset="0"/>
              </a:rPr>
              <a:t> da </a:t>
            </a:r>
            <a:r>
              <a:rPr lang="en-GB" b="1" dirty="0" err="1" smtClean="0">
                <a:latin typeface="Cambria" pitchFamily="18" charset="0"/>
              </a:rPr>
              <a:t>sindikate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Crnoj</a:t>
            </a:r>
            <a:r>
              <a:rPr lang="en-GB" b="1" dirty="0" smtClean="0">
                <a:latin typeface="Cambria" pitchFamily="18" charset="0"/>
              </a:rPr>
              <a:t> Gori </a:t>
            </a:r>
            <a:r>
              <a:rPr lang="en-GB" b="1" dirty="0" err="1" smtClean="0">
                <a:latin typeface="Cambria" pitchFamily="18" charset="0"/>
              </a:rPr>
              <a:t>najviše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odlikuju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razumijevanje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solidarnost</a:t>
            </a:r>
            <a:r>
              <a:rPr lang="en-GB" b="1" dirty="0" smtClean="0">
                <a:latin typeface="Cambria" pitchFamily="18" charset="0"/>
              </a:rPr>
              <a:t>,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borba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za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radnička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prava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pružanje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besplatne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pravne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pomoći</a:t>
            </a:r>
            <a:r>
              <a:rPr lang="en-GB" b="1" dirty="0" smtClean="0">
                <a:solidFill>
                  <a:schemeClr val="tx1"/>
                </a:solidFill>
                <a:latin typeface="Cambria" pitchFamily="18" charset="0"/>
              </a:rPr>
              <a:t>,</a:t>
            </a:r>
          </a:p>
          <a:p>
            <a:pPr algn="just"/>
            <a:endParaRPr lang="en-GB" b="1" dirty="0" smtClean="0"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Članovi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u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manjoj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mjeri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od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cjelokupnog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uzorka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smatraju</a:t>
            </a:r>
            <a:r>
              <a:rPr lang="en-GB" b="1" dirty="0" smtClean="0">
                <a:latin typeface="Cambria" pitchFamily="18" charset="0"/>
              </a:rPr>
              <a:t> da </a:t>
            </a:r>
            <a:r>
              <a:rPr lang="en-GB" b="1" dirty="0" err="1" smtClean="0">
                <a:latin typeface="Cambria" pitchFamily="18" charset="0"/>
              </a:rPr>
              <a:t>su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negativne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strane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djelovanja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sindikata</a:t>
            </a:r>
            <a:r>
              <a:rPr lang="en-GB" b="1" dirty="0" smtClean="0">
                <a:latin typeface="Cambria" pitchFamily="18" charset="0"/>
              </a:rPr>
              <a:t> (</a:t>
            </a:r>
            <a:r>
              <a:rPr lang="en-GB" b="1" dirty="0" err="1" smtClean="0">
                <a:latin typeface="Cambria" pitchFamily="18" charset="0"/>
              </a:rPr>
              <a:t>poput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pasivnosti</a:t>
            </a:r>
            <a:r>
              <a:rPr lang="en-GB" b="1" dirty="0" smtClean="0">
                <a:latin typeface="Cambria" pitchFamily="18" charset="0"/>
              </a:rPr>
              <a:t>, </a:t>
            </a:r>
            <a:r>
              <a:rPr lang="en-GB" b="1" dirty="0" err="1" smtClean="0">
                <a:latin typeface="Cambria" pitchFamily="18" charset="0"/>
              </a:rPr>
              <a:t>korupcije</a:t>
            </a:r>
            <a:r>
              <a:rPr lang="en-GB" b="1" dirty="0" smtClean="0">
                <a:latin typeface="Cambria" pitchFamily="18" charset="0"/>
              </a:rPr>
              <a:t>, </a:t>
            </a:r>
            <a:r>
              <a:rPr lang="en-GB" b="1" dirty="0" err="1" smtClean="0">
                <a:latin typeface="Cambria" pitchFamily="18" charset="0"/>
              </a:rPr>
              <a:t>netransparentnosti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itd</a:t>
            </a:r>
            <a:r>
              <a:rPr lang="en-GB" b="1" dirty="0" smtClean="0">
                <a:latin typeface="Cambria" pitchFamily="18" charset="0"/>
              </a:rPr>
              <a:t>.) </a:t>
            </a:r>
            <a:r>
              <a:rPr lang="en-GB" b="1" dirty="0" err="1" smtClean="0">
                <a:latin typeface="Cambria" pitchFamily="18" charset="0"/>
              </a:rPr>
              <a:t>primjenljive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na</a:t>
            </a:r>
            <a:r>
              <a:rPr lang="en-GB" b="1" dirty="0" smtClean="0">
                <a:latin typeface="Cambria" pitchFamily="18" charset="0"/>
              </a:rPr>
              <a:t> rad </a:t>
            </a:r>
            <a:r>
              <a:rPr lang="en-GB" b="1" dirty="0" err="1" smtClean="0">
                <a:latin typeface="Cambria" pitchFamily="18" charset="0"/>
              </a:rPr>
              <a:t>sindikalnih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centrala</a:t>
            </a:r>
            <a:r>
              <a:rPr lang="en-GB" b="1" dirty="0" smtClean="0">
                <a:latin typeface="Cambria" pitchFamily="18" charset="0"/>
              </a:rPr>
              <a:t> u </a:t>
            </a:r>
            <a:r>
              <a:rPr lang="en-GB" b="1" dirty="0" err="1" smtClean="0">
                <a:latin typeface="Cambria" pitchFamily="18" charset="0"/>
              </a:rPr>
              <a:t>Crnoj</a:t>
            </a:r>
            <a:r>
              <a:rPr lang="en-GB" b="1" dirty="0" smtClean="0">
                <a:latin typeface="Cambria" pitchFamily="18" charset="0"/>
              </a:rPr>
              <a:t> Gori,</a:t>
            </a:r>
          </a:p>
          <a:p>
            <a:pPr algn="just"/>
            <a:endParaRPr lang="en-GB" b="1" dirty="0" smtClean="0"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smtClean="0">
                <a:latin typeface="Cambria" pitchFamily="18" charset="0"/>
              </a:rPr>
              <a:t>O </a:t>
            </a:r>
            <a:r>
              <a:rPr lang="en-GB" b="1" dirty="0" err="1" smtClean="0">
                <a:latin typeface="Cambria" pitchFamily="18" charset="0"/>
              </a:rPr>
              <a:t>aktivnostima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sindikata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češće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su</a:t>
            </a:r>
            <a:r>
              <a:rPr lang="en-GB" b="1" dirty="0" smtClean="0">
                <a:latin typeface="Cambria" pitchFamily="18" charset="0"/>
              </a:rPr>
              <a:t> dobro </a:t>
            </a:r>
            <a:r>
              <a:rPr lang="en-GB" b="1" dirty="0" err="1" smtClean="0">
                <a:latin typeface="Cambria" pitchFamily="18" charset="0"/>
              </a:rPr>
              <a:t>informisani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članovi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u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odnosu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na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one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koji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to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nijesu</a:t>
            </a:r>
            <a:r>
              <a:rPr lang="en-GB" b="1" dirty="0" smtClean="0">
                <a:latin typeface="Cambria" pitchFamily="18" charset="0"/>
              </a:rPr>
              <a:t>, </a:t>
            </a:r>
            <a:r>
              <a:rPr lang="en-GB" b="1" dirty="0" err="1" smtClean="0">
                <a:latin typeface="Cambria" pitchFamily="18" charset="0"/>
              </a:rPr>
              <a:t>te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muškarci</a:t>
            </a:r>
            <a:r>
              <a:rPr lang="en-GB" b="1" dirty="0" smtClean="0">
                <a:latin typeface="Cambria" pitchFamily="18" charset="0"/>
              </a:rPr>
              <a:t> u </a:t>
            </a:r>
            <a:r>
              <a:rPr lang="en-GB" b="1" dirty="0" err="1" smtClean="0">
                <a:latin typeface="Cambria" pitchFamily="18" charset="0"/>
              </a:rPr>
              <a:t>odnosu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na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žene</a:t>
            </a:r>
            <a:r>
              <a:rPr lang="en-GB" b="1" dirty="0" smtClean="0">
                <a:latin typeface="Cambria" pitchFamily="18" charset="0"/>
              </a:rPr>
              <a:t>,</a:t>
            </a:r>
          </a:p>
          <a:p>
            <a:pPr algn="just"/>
            <a:endParaRPr lang="en-GB" b="1" dirty="0" smtClean="0"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latin typeface="Cambria" pitchFamily="18" charset="0"/>
              </a:rPr>
              <a:t>Takođe</a:t>
            </a:r>
            <a:r>
              <a:rPr lang="en-GB" b="1" dirty="0" smtClean="0">
                <a:latin typeface="Cambria" pitchFamily="18" charset="0"/>
              </a:rPr>
              <a:t>, </a:t>
            </a:r>
            <a:r>
              <a:rPr lang="en-GB" b="1" dirty="0" err="1" smtClean="0">
                <a:latin typeface="Cambria" pitchFamily="18" charset="0"/>
              </a:rPr>
              <a:t>informisaniji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su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stariji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od 50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godina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u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odnosu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na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mlađe</a:t>
            </a:r>
            <a:r>
              <a:rPr lang="en-GB" b="1" dirty="0" smtClean="0">
                <a:latin typeface="Cambria" pitchFamily="18" charset="0"/>
              </a:rPr>
              <a:t>, </a:t>
            </a:r>
            <a:r>
              <a:rPr lang="en-GB" b="1" dirty="0" err="1" smtClean="0">
                <a:latin typeface="Cambria" pitchFamily="18" charset="0"/>
              </a:rPr>
              <a:t>te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oni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sa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visokom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stručnom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spremom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i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višim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prihodima</a:t>
            </a:r>
            <a:r>
              <a:rPr lang="en-GB" b="1" dirty="0" smtClean="0">
                <a:latin typeface="Cambria" pitchFamily="18" charset="0"/>
              </a:rPr>
              <a:t>,</a:t>
            </a:r>
          </a:p>
          <a:p>
            <a:pPr algn="just"/>
            <a:endParaRPr lang="en-GB" b="1" dirty="0" smtClean="0"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latin typeface="Cambria" pitchFamily="18" charset="0"/>
              </a:rPr>
              <a:t>Veća</a:t>
            </a:r>
            <a:r>
              <a:rPr lang="en-GB" b="1" dirty="0" smtClean="0">
                <a:latin typeface="Cambria" pitchFamily="18" charset="0"/>
              </a:rPr>
              <a:t> je </a:t>
            </a:r>
            <a:r>
              <a:rPr lang="en-GB" b="1" dirty="0" err="1" smtClean="0">
                <a:latin typeface="Cambria" pitchFamily="18" charset="0"/>
              </a:rPr>
              <a:t>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informisanost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onih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koji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rade</a:t>
            </a:r>
            <a:r>
              <a:rPr lang="en-GB" b="1" dirty="0" smtClean="0">
                <a:latin typeface="Cambria" pitchFamily="18" charset="0"/>
              </a:rPr>
              <a:t> u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javnom</a:t>
            </a:r>
            <a:r>
              <a:rPr lang="en-GB" b="1" dirty="0" smtClean="0">
                <a:solidFill>
                  <a:srgbClr val="6A006A"/>
                </a:solidFill>
                <a:latin typeface="Cambria" pitchFamily="18" charset="0"/>
              </a:rPr>
              <a:t> </a:t>
            </a:r>
            <a:r>
              <a:rPr lang="en-GB" b="1" dirty="0" err="1" smtClean="0">
                <a:solidFill>
                  <a:srgbClr val="6A006A"/>
                </a:solidFill>
                <a:latin typeface="Cambria" pitchFamily="18" charset="0"/>
              </a:rPr>
              <a:t>sektoru</a:t>
            </a:r>
            <a:r>
              <a:rPr lang="en-GB" b="1" dirty="0" smtClean="0">
                <a:latin typeface="Cambria" pitchFamily="18" charset="0"/>
              </a:rPr>
              <a:t>, u </a:t>
            </a:r>
            <a:r>
              <a:rPr lang="en-GB" b="1" dirty="0" err="1" smtClean="0">
                <a:latin typeface="Cambria" pitchFamily="18" charset="0"/>
              </a:rPr>
              <a:t>odnosu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na</a:t>
            </a:r>
            <a:r>
              <a:rPr lang="en-GB" b="1" dirty="0" smtClean="0">
                <a:latin typeface="Cambria" pitchFamily="18" charset="0"/>
              </a:rPr>
              <a:t> one </a:t>
            </a:r>
            <a:r>
              <a:rPr lang="en-GB" b="1" dirty="0" err="1" smtClean="0">
                <a:latin typeface="Cambria" pitchFamily="18" charset="0"/>
              </a:rPr>
              <a:t>koji</a:t>
            </a:r>
            <a:r>
              <a:rPr lang="en-GB" b="1" dirty="0" smtClean="0">
                <a:latin typeface="Cambria" pitchFamily="18" charset="0"/>
              </a:rPr>
              <a:t> </a:t>
            </a:r>
            <a:r>
              <a:rPr lang="en-GB" b="1" dirty="0" err="1" smtClean="0">
                <a:latin typeface="Cambria" pitchFamily="18" charset="0"/>
              </a:rPr>
              <a:t>rade</a:t>
            </a:r>
            <a:r>
              <a:rPr lang="en-GB" b="1" dirty="0" smtClean="0">
                <a:latin typeface="Cambria" pitchFamily="18" charset="0"/>
              </a:rPr>
              <a:t> u </a:t>
            </a:r>
            <a:r>
              <a:rPr lang="en-GB" b="1" dirty="0" err="1" smtClean="0">
                <a:latin typeface="Cambria" pitchFamily="18" charset="0"/>
              </a:rPr>
              <a:t>privatnom</a:t>
            </a:r>
            <a:r>
              <a:rPr lang="en-GB" sz="1200" dirty="0" smtClean="0">
                <a:latin typeface="Cambria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200" dirty="0" smtClean="0"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200" dirty="0" smtClean="0">
              <a:latin typeface="Cambria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Zaključci</a:t>
            </a:r>
            <a:r>
              <a:rPr lang="en-GB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Uloga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Uslovi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radu</a:t>
            </a:r>
            <a:endParaRPr lang="en-GB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661100" y="1358000"/>
            <a:ext cx="78431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kao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osobe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rade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javnom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saglasne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time da je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sindikat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kroz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Opšti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kolektivni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obezbijedio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niz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prava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radnicima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cama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povećanje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godišnjeg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odmora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povećanje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ozpremnina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novčane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pomoći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slično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</a:p>
          <a:p>
            <a:pPr algn="just" fontAlgn="base"/>
            <a:endParaRPr lang="en-GB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Takođe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članovi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smatraju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da je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uloga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zaključivanju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Opšteg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kolektivnog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značajna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GB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endParaRPr lang="en-GB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pogledu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kršenja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prava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pozicija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zaposlenih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javnom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značajno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bolja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pozicije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zaposlenih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2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privatnom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2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obračuni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isplate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zarada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uključujući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prekovremeni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praznični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rad;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nemogućnost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ostvarivanja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prava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sedmični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odmor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Slobodan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državne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vjerske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praznike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slično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</a:p>
          <a:p>
            <a:pPr algn="just" fontAlgn="base"/>
            <a:endParaRPr lang="en-GB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Ugovor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neodređeno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znatno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prisutniji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među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članovima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ovakvu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vrstu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imaju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muškarci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zaposleni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javnom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osobe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starije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od 50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godina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koji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bolje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obrazovani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viših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prihoda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endParaRPr lang="en-GB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just" fontAlgn="base">
              <a:buFont typeface="Wingdings" panose="05000000000000000000" pitchFamily="2" charset="2"/>
              <a:buChar char="§"/>
            </a:pP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Članovima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isplaćuje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socijalno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osiguranje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osnovu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iznosa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iz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rješenja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koji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predstavlja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njihovu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zaradu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dobijaju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platnu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listu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Takođe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isti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rade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jednoj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smjeni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plaćen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prekovremeni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rad.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Gotovo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svi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koriste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godišnji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odmor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dok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isto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važi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tri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četvrtine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osoba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nijesu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dio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sindikalnih</a:t>
            </a:r>
            <a:r>
              <a:rPr lang="en-GB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organizacija</a:t>
            </a:r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 smtClean="0">
                <a:solidFill>
                  <a:schemeClr val="bg1"/>
                </a:solidFill>
                <a:latin typeface="Cambria" pitchFamily="18" charset="0"/>
              </a:rPr>
              <a:t>AKTIVNOSTI I ALATI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46963"/>
            <a:ext cx="7217551" cy="33779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sr-Latn-CS" sz="2600" b="1" dirty="0" smtClean="0">
                <a:latin typeface="Cambria" pitchFamily="18" charset="0"/>
              </a:rPr>
              <a:t>Realizovana obuka za zaposlene u Stručnoj službi USSCG – korišćenje komunikacijskih alata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sr-Latn-CS" sz="2600" b="1" dirty="0" smtClean="0">
                <a:latin typeface="Cambria" pitchFamily="18" charset="0"/>
              </a:rPr>
              <a:t>Izrada promotivnog video spota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sr-Latn-CS" sz="2600" b="1" dirty="0" smtClean="0">
                <a:latin typeface="Cambria" pitchFamily="18" charset="0"/>
              </a:rPr>
              <a:t>Izrada viber stikera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sr-Latn-CS" sz="2600" b="1" dirty="0" smtClean="0">
                <a:latin typeface="Cambria" pitchFamily="18" charset="0"/>
              </a:rPr>
              <a:t>Sprovođenje istraživanja </a:t>
            </a:r>
            <a:endParaRPr sz="2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Zaključci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Kovid</a:t>
            </a:r>
            <a:r>
              <a:rPr lang="en-GB" sz="2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pandemija</a:t>
            </a:r>
            <a:endParaRPr lang="en-GB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753229" y="1722192"/>
            <a:ext cx="77510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Žene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(30.8%)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muškaraca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(25.8%)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doživjele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smanjenje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plate</a:t>
            </a:r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ME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Prekid</a:t>
            </a:r>
            <a:r>
              <a:rPr lang="en-GB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doživjeli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zaposleni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privatnom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(38.6%), u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odnosu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zaposlene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javnom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(26.1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%)</a:t>
            </a:r>
            <a:r>
              <a:rPr lang="sr-Latn-M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GB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rjeđe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doživjeli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prekid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usljed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pandemije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dok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radili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kuće</a:t>
            </a:r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GB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Kumulativno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47.9%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svih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ispitanika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smatra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da se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ekonomska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situacija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njihovog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domaćinstva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pogoršala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poređenju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periodom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prije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COVID-19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pandemije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dok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je ta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brojka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znatno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niža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među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članovima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sidnikata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8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054" y="646881"/>
            <a:ext cx="7843200" cy="653700"/>
          </a:xfrm>
        </p:spPr>
        <p:txBody>
          <a:bodyPr/>
          <a:lstStyle/>
          <a:p>
            <a:r>
              <a:rPr lang="en-GB" sz="25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Preporuke</a:t>
            </a:r>
            <a:endParaRPr lang="en-GB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661054" y="1442812"/>
            <a:ext cx="78431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Potrebno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uložiti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veći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napor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raditi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zaposlenima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privatnom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sektoru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kako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oni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pokazali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kao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manje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informisani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imaju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gore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uslove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rada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gore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ocjenjuju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rad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nacionalnih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sindikalnih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centrala</a:t>
            </a:r>
            <a:r>
              <a:rPr lang="sr-Latn-ME" sz="13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Kreirati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kampanje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usmjerene</a:t>
            </a:r>
            <a:r>
              <a:rPr lang="pl-PL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ka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mlađem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dijelu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populacije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kako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oni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ti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koji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manje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informisani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ipak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valja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napomenuti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mlađima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imaju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češće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tendenciju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daju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pozitivne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ocjene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rad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sindikalnih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centrala</a:t>
            </a:r>
            <a:r>
              <a:rPr lang="sr-Latn-ME" sz="13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Kreirati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sveobuhvatnu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komunikacionu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strategiju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definisati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ključne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poruke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koje</a:t>
            </a:r>
            <a:r>
              <a:rPr lang="en-GB" sz="13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sindikat</a:t>
            </a:r>
            <a:r>
              <a:rPr lang="en-GB" sz="13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želi</a:t>
            </a:r>
            <a:r>
              <a:rPr lang="en-GB" sz="13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GB" sz="1300" b="1" dirty="0" err="1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komunicira</a:t>
            </a:r>
            <a:r>
              <a:rPr lang="en-GB" sz="1300" b="1" dirty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radnicima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cama</a:t>
            </a:r>
            <a:r>
              <a:rPr lang="sr-Latn-ME" sz="13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Kreirati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kanale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komunikacije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direktnu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komunikaciji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sindikalnim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članstvom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nivou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regionalnih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ili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>
                <a:latin typeface="Cambria" panose="02040503050406030204" pitchFamily="18" charset="0"/>
                <a:ea typeface="Cambria" panose="02040503050406030204" pitchFamily="18" charset="0"/>
              </a:rPr>
              <a:t>gradskih</a:t>
            </a:r>
            <a:r>
              <a:rPr lang="en-GB" sz="1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centara</a:t>
            </a:r>
            <a:r>
              <a:rPr lang="sr-Latn-ME" sz="13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n-GB" sz="1300" b="1" dirty="0" smtClean="0">
              <a:solidFill>
                <a:srgbClr val="76717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Veća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uključenost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radnika</a:t>
            </a:r>
            <a:r>
              <a:rPr lang="en-GB" sz="1300" b="1" dirty="0" smtClean="0">
                <a:solidFill>
                  <a:srgbClr val="6A006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/ca 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proces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donošenja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odluka</a:t>
            </a:r>
            <a:r>
              <a:rPr lang="sr-Latn-ME" sz="13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endParaRPr lang="en-GB" sz="13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Potrebna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dodatna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edukacija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sindikalnih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predstav</a:t>
            </a:r>
            <a:r>
              <a:rPr lang="pl-PL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ika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rad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pozitivnom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imidžu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kao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povećanje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broja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članova</a:t>
            </a:r>
            <a:r>
              <a:rPr lang="en-GB" sz="1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/ca. </a:t>
            </a:r>
          </a:p>
        </p:txBody>
      </p:sp>
    </p:spTree>
    <p:extLst>
      <p:ext uri="{BB962C8B-B14F-4D97-AF65-F5344CB8AC3E}">
        <p14:creationId xmlns:p14="http://schemas.microsoft.com/office/powerpoint/2010/main" val="14423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70" name="Google Shape;770;p35"/>
          <p:cNvSpPr txBox="1">
            <a:spLocks noGrp="1"/>
          </p:cNvSpPr>
          <p:nvPr>
            <p:ph type="ctrTitle" idx="4294967295"/>
          </p:nvPr>
        </p:nvSpPr>
        <p:spPr>
          <a:xfrm>
            <a:off x="4043668" y="1906353"/>
            <a:ext cx="4288800" cy="169319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4000" dirty="0" smtClean="0">
                <a:solidFill>
                  <a:schemeClr val="accent1"/>
                </a:solidFill>
              </a:rPr>
              <a:t>Hvala na pažnji!</a:t>
            </a:r>
            <a:br>
              <a:rPr lang="sr-Latn-ME" sz="4000" dirty="0" smtClean="0">
                <a:solidFill>
                  <a:schemeClr val="accent1"/>
                </a:solidFill>
              </a:rPr>
            </a:br>
            <a:r>
              <a:rPr lang="sr-Latn-ME" sz="2500" dirty="0" smtClean="0">
                <a:solidFill>
                  <a:schemeClr val="accent1"/>
                </a:solidFill>
              </a:rPr>
              <a:t>www.usscg.me</a:t>
            </a:r>
            <a:endParaRPr sz="2500" dirty="0">
              <a:solidFill>
                <a:schemeClr val="accent1"/>
              </a:solidFill>
            </a:endParaRPr>
          </a:p>
        </p:txBody>
      </p:sp>
      <p:pic>
        <p:nvPicPr>
          <p:cNvPr id="772" name="Google Shape;772;p35"/>
          <p:cNvPicPr preferRelativeResize="0"/>
          <p:nvPr/>
        </p:nvPicPr>
        <p:blipFill rotWithShape="1">
          <a:blip r:embed="rId3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 smtClean="0">
                <a:solidFill>
                  <a:schemeClr val="bg1"/>
                </a:solidFill>
                <a:latin typeface="Cambria" pitchFamily="18" charset="0"/>
              </a:rPr>
              <a:t>OBUKA ZA STRUČNU SLUŽBU USSCG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026" name="Picture 2" descr="C:\Users\PC\Desktop\IMG-6295d2a2d3fb5b5a5d85e1d7a3bebaef-V.jpg"/>
          <p:cNvPicPr>
            <a:picLocks noChangeAspect="1" noChangeArrowheads="1"/>
          </p:cNvPicPr>
          <p:nvPr/>
        </p:nvPicPr>
        <p:blipFill rotWithShape="1">
          <a:blip r:embed="rId3">
            <a:lum bright="40000" contrast="19000"/>
          </a:blip>
          <a:srcRect t="30484" r="3892" b="10683"/>
          <a:stretch/>
        </p:blipFill>
        <p:spPr bwMode="auto">
          <a:xfrm>
            <a:off x="158643" y="2007702"/>
            <a:ext cx="3249575" cy="21137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46277" y="1571284"/>
            <a:ext cx="49579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>
                <a:solidFill>
                  <a:schemeClr val="tx1"/>
                </a:solidFill>
                <a:latin typeface="Cambria" pitchFamily="18" charset="0"/>
              </a:rPr>
              <a:t> Realizovana trodnevna obuka za zaposlene u Stručnoj službi USSCG</a:t>
            </a:r>
          </a:p>
          <a:p>
            <a:r>
              <a:rPr lang="sr-Latn-CS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r>
              <a:rPr lang="sr-Latn-CS" b="1" dirty="0" smtClean="0">
                <a:solidFill>
                  <a:schemeClr val="tx1"/>
                </a:solidFill>
                <a:latin typeface="Cambria" pitchFamily="18" charset="0"/>
              </a:rPr>
              <a:t>Teme: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 smtClean="0">
                <a:solidFill>
                  <a:schemeClr val="tx1"/>
                </a:solidFill>
                <a:latin typeface="Cambria" pitchFamily="18" charset="0"/>
              </a:rPr>
              <a:t>izrada operativnog (akcionog) plana komunikacije za narednih godinu ili dvije godine, zasnovana na Strategiji komunikacije za sindikate;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 smtClean="0">
                <a:solidFill>
                  <a:schemeClr val="tx1"/>
                </a:solidFill>
                <a:latin typeface="Cambria" pitchFamily="18" charset="0"/>
              </a:rPr>
              <a:t>proizvodnja strateški usmjerenog sadržaja za web, pisanje za web integracija sa društvenim mrežama,..);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 smtClean="0">
                <a:solidFill>
                  <a:schemeClr val="tx1"/>
                </a:solidFill>
                <a:latin typeface="Cambria" pitchFamily="18" charset="0"/>
              </a:rPr>
              <a:t>praktični rad na administraciji web kanala (uključujući social web) i na postavljanju sadržaja u skladu sa strateškim smjernicama akcionog plana;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CS" b="1" dirty="0" smtClean="0">
                <a:solidFill>
                  <a:schemeClr val="tx1"/>
                </a:solidFill>
                <a:latin typeface="Cambria" pitchFamily="18" charset="0"/>
              </a:rPr>
              <a:t>kvantitativni, kvalitativni, vizuelni i novinarski standardi u izradi sadržaja. </a:t>
            </a:r>
          </a:p>
          <a:p>
            <a:pPr>
              <a:buFont typeface="Wingdings" pitchFamily="2" charset="2"/>
              <a:buChar char="ü"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385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 smtClean="0">
                <a:solidFill>
                  <a:schemeClr val="bg1"/>
                </a:solidFill>
                <a:latin typeface="Cambria" pitchFamily="18" charset="0"/>
              </a:rPr>
              <a:t>IZRADA PROMOTIVNOG VIDEO SPOTA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6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522351" cy="3249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endParaRPr lang="vi-VN" sz="15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vi-VN" sz="1500" dirty="0" smtClean="0">
                <a:latin typeface="Cambria" pitchFamily="18" charset="0"/>
              </a:rPr>
              <a:t/>
            </a:r>
            <a:br>
              <a:rPr lang="vi-VN" sz="1500" dirty="0" smtClean="0">
                <a:latin typeface="Cambria" pitchFamily="18" charset="0"/>
              </a:rPr>
            </a:br>
            <a:endParaRPr sz="15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252" y="1900136"/>
            <a:ext cx="78585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dirty="0" smtClean="0"/>
              <a:t> </a:t>
            </a:r>
            <a:r>
              <a:rPr lang="sr-Latn-CS" sz="2200" b="1" dirty="0" smtClean="0">
                <a:latin typeface="Cambria" pitchFamily="18" charset="0"/>
              </a:rPr>
              <a:t>Promotivni video spot – promocija sindikata, značaj sindikalnog udruživanja i poziv na učlanjenje</a:t>
            </a:r>
          </a:p>
          <a:p>
            <a:endParaRPr lang="sr-Latn-CS" sz="2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200" b="1" dirty="0" smtClean="0">
                <a:latin typeface="Cambria" pitchFamily="18" charset="0"/>
              </a:rPr>
              <a:t>Video spot će biti bustovan na društvenim mrežama</a:t>
            </a:r>
          </a:p>
          <a:p>
            <a:endParaRPr lang="sr-Latn-CS" sz="22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200" b="1" dirty="0" smtClean="0">
                <a:latin typeface="Cambria" pitchFamily="18" charset="0"/>
              </a:rPr>
              <a:t>Link za pristup video spotu -  www.usscg.me</a:t>
            </a:r>
          </a:p>
          <a:p>
            <a:pPr>
              <a:buFont typeface="Wingdings" pitchFamily="2" charset="2"/>
              <a:buChar char="ü"/>
            </a:pPr>
            <a:endParaRPr lang="sr-Latn-CS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086" t="58428" r="16103"/>
          <a:stretch/>
        </p:blipFill>
        <p:spPr>
          <a:xfrm>
            <a:off x="4660340" y="2627632"/>
            <a:ext cx="3774641" cy="2189018"/>
          </a:xfrm>
          <a:prstGeom prst="rect">
            <a:avLst/>
          </a:prstGeom>
        </p:spPr>
      </p:pic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 smtClean="0">
                <a:solidFill>
                  <a:schemeClr val="bg1"/>
                </a:solidFill>
                <a:latin typeface="Cambria" pitchFamily="18" charset="0"/>
              </a:rPr>
              <a:t>IZRADA VIBER STIKERA</a:t>
            </a:r>
            <a:endParaRPr sz="3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1026" name="Picture 2" descr="C:\Users\PC\Desktop\IMG-6295d2a2d3fb5b5a5d85e1d7a3bebaef-V.jpg"/>
          <p:cNvPicPr>
            <a:picLocks noChangeAspect="1" noChangeArrowheads="1"/>
          </p:cNvPicPr>
          <p:nvPr/>
        </p:nvPicPr>
        <p:blipFill rotWithShape="1">
          <a:blip r:embed="rId4"/>
          <a:srcRect l="1572" r="3868" b="40204"/>
          <a:stretch/>
        </p:blipFill>
        <p:spPr bwMode="auto">
          <a:xfrm>
            <a:off x="1037015" y="1611043"/>
            <a:ext cx="3719946" cy="3134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r-HR" sz="2200" b="1" dirty="0" smtClean="0">
                <a:solidFill>
                  <a:schemeClr val="bg1"/>
                </a:solidFill>
                <a:latin typeface="Cambria" pitchFamily="18" charset="0"/>
              </a:rPr>
              <a:t>Istraživanje - Položaj radnika na tržištu rada i njihova percepcija sindikalnog organizovanja</a:t>
            </a:r>
            <a:endParaRPr sz="2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600950" cy="35278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sr-Latn-CS" sz="1500" b="1" dirty="0" smtClean="0">
                <a:latin typeface="Cambria" pitchFamily="18" charset="0"/>
              </a:rPr>
              <a:t>Nalazi istraživanja sistematizovani u poglavlja</a:t>
            </a:r>
            <a:r>
              <a:rPr lang="vi-VN" sz="1500" b="1" dirty="0" smtClean="0">
                <a:latin typeface="Cambria" pitchFamily="18" charset="0"/>
              </a:rPr>
              <a:t>:</a:t>
            </a:r>
            <a:endParaRPr lang="sr-Latn-CS" sz="1500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500" b="1" dirty="0" smtClean="0">
                <a:latin typeface="Cambria" pitchFamily="18" charset="0"/>
              </a:rPr>
              <a:t>„Sindikalno organizovanje“ </a:t>
            </a:r>
            <a:r>
              <a:rPr lang="hr-HR" sz="1500" dirty="0" smtClean="0">
                <a:latin typeface="Cambria" pitchFamily="18" charset="0"/>
              </a:rPr>
              <a:t>- predstavljene su glavne asocijacijacije na sindikat, nalazi o percepciji rada nacionalnih sindikalnih centrala, pozitivne i negativne strane sindikalnih centrala, te slaganje sa tvrdnjama koje opisuje njihovo djelovanje;</a:t>
            </a:r>
          </a:p>
          <a:p>
            <a:pPr>
              <a:buFont typeface="Wingdings" pitchFamily="2" charset="2"/>
              <a:buChar char="ü"/>
            </a:pPr>
            <a:r>
              <a:rPr lang="hr-HR" sz="1500" b="1" dirty="0" smtClean="0">
                <a:latin typeface="Cambria" pitchFamily="18" charset="0"/>
              </a:rPr>
              <a:t>„Nivo informisanosti o djelovanju sindikalnih organizacija“ </a:t>
            </a:r>
            <a:r>
              <a:rPr lang="hr-HR" sz="1500" dirty="0" smtClean="0">
                <a:latin typeface="Cambria" pitchFamily="18" charset="0"/>
              </a:rPr>
              <a:t>- predstavljeni su rezultati nivoa informisanosti o aktivnostima koje sprovode sindikati, kanali putem kojih se građani informišu o njihovom radu, te razlozi nedovoljne informisanosti;</a:t>
            </a:r>
          </a:p>
          <a:p>
            <a:pPr>
              <a:buFont typeface="Wingdings" pitchFamily="2" charset="2"/>
              <a:buChar char="ü"/>
            </a:pPr>
            <a:r>
              <a:rPr lang="hr-HR" sz="1500" b="1" dirty="0" smtClean="0">
                <a:latin typeface="Cambria" pitchFamily="18" charset="0"/>
              </a:rPr>
              <a:t>„Rad i radni odnosi“ - </a:t>
            </a:r>
            <a:r>
              <a:rPr lang="hr-HR" sz="1500" dirty="0" smtClean="0">
                <a:latin typeface="Cambria" pitchFamily="18" charset="0"/>
              </a:rPr>
              <a:t>odnosi se na pravnu regulisanost radnog odnosa ispitanih građana i na poznavanje prava i akata koji uređuju radna prava.</a:t>
            </a:r>
            <a:endParaRPr lang="sr-Latn-CS" sz="15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500" dirty="0" smtClean="0">
                <a:latin typeface="Cambria" pitchFamily="18" charset="0"/>
              </a:rPr>
              <a:t>U posljednjoj cjelini izvještaja predstavljeni su </a:t>
            </a:r>
            <a:r>
              <a:rPr lang="hr-HR" sz="1500" b="1" dirty="0" smtClean="0">
                <a:latin typeface="Cambria" pitchFamily="18" charset="0"/>
              </a:rPr>
              <a:t>glavni nalazi i preporuke.</a:t>
            </a:r>
            <a:endParaRPr lang="sr-Latn-CS" sz="1500" b="1" dirty="0" smtClean="0">
              <a:latin typeface="Cambria" pitchFamily="18" charset="0"/>
            </a:endParaRPr>
          </a:p>
          <a:p>
            <a:pPr>
              <a:buNone/>
            </a:pPr>
            <a:endParaRPr lang="vi-VN" sz="15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vi-VN" sz="1500" dirty="0" smtClean="0">
                <a:latin typeface="Cambria" pitchFamily="18" charset="0"/>
              </a:rPr>
              <a:t/>
            </a:r>
            <a:br>
              <a:rPr lang="vi-VN" sz="1500" dirty="0" smtClean="0">
                <a:latin typeface="Cambria" pitchFamily="18" charset="0"/>
              </a:rPr>
            </a:br>
            <a:endParaRPr sz="15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sr-Latn-ME" sz="2200" b="1" dirty="0" smtClean="0">
                <a:solidFill>
                  <a:schemeClr val="bg1"/>
                </a:solidFill>
                <a:latin typeface="Cambria" pitchFamily="18" charset="0"/>
              </a:rPr>
              <a:t>Istraživanje - </a:t>
            </a:r>
            <a:r>
              <a:rPr lang="en-GB" sz="2200" b="1" dirty="0" err="1" smtClean="0">
                <a:solidFill>
                  <a:schemeClr val="bg1"/>
                </a:solidFill>
                <a:latin typeface="Cambria" pitchFamily="18" charset="0"/>
              </a:rPr>
              <a:t>Metod</a:t>
            </a:r>
            <a:r>
              <a:rPr lang="en-GB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GB" sz="2200" b="1" dirty="0" err="1" smtClean="0">
                <a:solidFill>
                  <a:schemeClr val="bg1"/>
                </a:solidFill>
                <a:latin typeface="Cambria" pitchFamily="18" charset="0"/>
              </a:rPr>
              <a:t>i</a:t>
            </a:r>
            <a:r>
              <a:rPr lang="en-GB" sz="2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GB" sz="2200" b="1" dirty="0" err="1" smtClean="0">
                <a:solidFill>
                  <a:schemeClr val="bg1"/>
                </a:solidFill>
                <a:latin typeface="Cambria" pitchFamily="18" charset="0"/>
              </a:rPr>
              <a:t>podaci</a:t>
            </a:r>
            <a:endParaRPr sz="2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9" name="Google Shape;522;p14"/>
          <p:cNvSpPr txBox="1">
            <a:spLocks noGrp="1"/>
          </p:cNvSpPr>
          <p:nvPr>
            <p:ph type="body" idx="1"/>
          </p:nvPr>
        </p:nvSpPr>
        <p:spPr>
          <a:xfrm>
            <a:off x="973138" y="1498061"/>
            <a:ext cx="7600950" cy="35278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500" b="1" dirty="0" err="1" smtClean="0">
                <a:latin typeface="Cambria" pitchFamily="18" charset="0"/>
              </a:rPr>
              <a:t>Kombinacija</a:t>
            </a:r>
            <a:r>
              <a:rPr lang="en-GB" sz="1500" b="1" dirty="0" smtClean="0">
                <a:latin typeface="Cambria" pitchFamily="18" charset="0"/>
              </a:rPr>
              <a:t> </a:t>
            </a:r>
            <a:r>
              <a:rPr lang="en-GB" sz="1500" b="1" dirty="0" err="1" smtClean="0">
                <a:latin typeface="Cambria" pitchFamily="18" charset="0"/>
              </a:rPr>
              <a:t>kvantitativnog</a:t>
            </a:r>
            <a:r>
              <a:rPr lang="en-GB" sz="1500" b="1" dirty="0" smtClean="0">
                <a:latin typeface="Cambria" pitchFamily="18" charset="0"/>
              </a:rPr>
              <a:t> </a:t>
            </a:r>
            <a:r>
              <a:rPr lang="en-GB" sz="1500" b="1" dirty="0" err="1" smtClean="0">
                <a:latin typeface="Cambria" pitchFamily="18" charset="0"/>
              </a:rPr>
              <a:t>i</a:t>
            </a:r>
            <a:r>
              <a:rPr lang="en-GB" sz="1500" b="1" dirty="0" smtClean="0">
                <a:latin typeface="Cambria" pitchFamily="18" charset="0"/>
              </a:rPr>
              <a:t> </a:t>
            </a:r>
            <a:r>
              <a:rPr lang="en-GB" sz="1500" b="1" dirty="0" err="1" smtClean="0">
                <a:latin typeface="Cambria" pitchFamily="18" charset="0"/>
              </a:rPr>
              <a:t>kvalitativnog</a:t>
            </a:r>
            <a:r>
              <a:rPr lang="en-GB" sz="1500" b="1" dirty="0" smtClean="0">
                <a:latin typeface="Cambria" pitchFamily="18" charset="0"/>
              </a:rPr>
              <a:t> </a:t>
            </a:r>
            <a:r>
              <a:rPr lang="en-GB" sz="1500" b="1" dirty="0" err="1" smtClean="0">
                <a:latin typeface="Cambria" pitchFamily="18" charset="0"/>
              </a:rPr>
              <a:t>istra</a:t>
            </a:r>
            <a:r>
              <a:rPr lang="sr-Latn-ME" sz="1500" b="1" dirty="0" smtClean="0">
                <a:latin typeface="Cambria" pitchFamily="18" charset="0"/>
              </a:rPr>
              <a:t>živanja</a:t>
            </a:r>
            <a:r>
              <a:rPr lang="hr-HR" sz="1500" dirty="0" smtClean="0">
                <a:latin typeface="Cambria" pitchFamily="18" charset="0"/>
              </a:rPr>
              <a:t>;</a:t>
            </a:r>
            <a:endParaRPr lang="en-GB" sz="15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hr-HR" sz="15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500" b="1" dirty="0" smtClean="0">
                <a:latin typeface="Cambria" pitchFamily="18" charset="0"/>
              </a:rPr>
              <a:t>Kvantitativno istraživanje: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300" b="1" dirty="0" smtClean="0">
                <a:latin typeface="Cambria" pitchFamily="18" charset="0"/>
              </a:rPr>
              <a:t>Uzorak od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1010 ispitanika </a:t>
            </a:r>
            <a:r>
              <a:rPr lang="hr-HR" sz="1300" b="1" dirty="0" smtClean="0">
                <a:latin typeface="Cambria" pitchFamily="18" charset="0"/>
              </a:rPr>
              <a:t>koji se nalaze u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radnom odnosu, </a:t>
            </a:r>
          </a:p>
          <a:p>
            <a:pPr marL="558800" lvl="1" indent="0">
              <a:buNone/>
            </a:pPr>
            <a:r>
              <a:rPr lang="hr-HR" sz="1300" b="1" dirty="0" smtClean="0">
                <a:solidFill>
                  <a:schemeClr val="tx1"/>
                </a:solidFill>
                <a:latin typeface="Cambria" pitchFamily="18" charset="0"/>
              </a:rPr>
              <a:t>od čega je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261 ispitanik član sindikata, </a:t>
            </a:r>
            <a:r>
              <a:rPr lang="hr-HR" sz="1300" b="1" dirty="0" smtClean="0">
                <a:solidFill>
                  <a:schemeClr val="tx1"/>
                </a:solidFill>
                <a:latin typeface="Cambria" pitchFamily="18" charset="0"/>
              </a:rPr>
              <a:t>a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749 nisu članovi sindikata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300" b="1" dirty="0" smtClean="0">
                <a:latin typeface="Cambria" pitchFamily="18" charset="0"/>
              </a:rPr>
              <a:t>Trajanje terenskog istraživanja: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7. april </a:t>
            </a:r>
            <a:r>
              <a:rPr lang="hr-HR" sz="1300" b="1" dirty="0" smtClean="0">
                <a:latin typeface="Cambria" pitchFamily="18" charset="0"/>
              </a:rPr>
              <a:t>–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1. maj 2021. </a:t>
            </a:r>
            <a:r>
              <a:rPr lang="hr-HR" sz="1300" b="1" dirty="0" smtClean="0">
                <a:latin typeface="Cambria" pitchFamily="18" charset="0"/>
              </a:rPr>
              <a:t>godine,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300" b="1" dirty="0" smtClean="0">
                <a:latin typeface="Cambria" pitchFamily="18" charset="0"/>
              </a:rPr>
              <a:t>CAPI istraživanje, sprovedeno na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tablet računarima.</a:t>
            </a:r>
          </a:p>
          <a:p>
            <a:pPr>
              <a:buFont typeface="Wingdings" pitchFamily="2" charset="2"/>
              <a:buChar char="ü"/>
            </a:pPr>
            <a:endParaRPr lang="hr-HR" sz="15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500" b="1" dirty="0" smtClean="0">
                <a:latin typeface="Cambria" pitchFamily="18" charset="0"/>
              </a:rPr>
              <a:t>Kvalitativno istraživanje: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3 fokus grupe</a:t>
            </a:r>
            <a:r>
              <a:rPr lang="hr-HR" sz="1300" b="1" dirty="0" smtClean="0">
                <a:latin typeface="Cambria" pitchFamily="18" charset="0"/>
              </a:rPr>
              <a:t>, po jedna u svakoj od tri geo-ekonomske regije Crne Gore,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6-8 učesnika, </a:t>
            </a:r>
            <a:r>
              <a:rPr lang="hr-HR" sz="1300" b="1" dirty="0" smtClean="0">
                <a:solidFill>
                  <a:schemeClr val="tx1"/>
                </a:solidFill>
                <a:latin typeface="Cambria" pitchFamily="18" charset="0"/>
              </a:rPr>
              <a:t>članova sindikata, po fokus grupi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1300" b="1" dirty="0" smtClean="0">
                <a:solidFill>
                  <a:schemeClr val="tx1"/>
                </a:solidFill>
                <a:latin typeface="Cambria" pitchFamily="18" charset="0"/>
              </a:rPr>
              <a:t>Trajanje fokus grupe – </a:t>
            </a:r>
            <a:r>
              <a:rPr lang="hr-HR" sz="1300" b="1" dirty="0" smtClean="0">
                <a:solidFill>
                  <a:schemeClr val="accent1"/>
                </a:solidFill>
                <a:latin typeface="Cambria" pitchFamily="18" charset="0"/>
              </a:rPr>
              <a:t>circa 120 minuta</a:t>
            </a:r>
            <a:endParaRPr lang="hr-HR" sz="1300" b="1" dirty="0">
              <a:solidFill>
                <a:schemeClr val="accent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hr-HR" sz="1500" b="1" dirty="0" smtClean="0">
              <a:latin typeface="Cambria" pitchFamily="18" charset="0"/>
            </a:endParaRPr>
          </a:p>
          <a:p>
            <a:pPr>
              <a:buNone/>
            </a:pPr>
            <a:endParaRPr lang="vi-VN" sz="15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vi-VN" sz="1500" dirty="0" smtClean="0">
                <a:latin typeface="Cambria" pitchFamily="18" charset="0"/>
              </a:rPr>
              <a:t/>
            </a:r>
            <a:br>
              <a:rPr lang="vi-VN" sz="1500" dirty="0" smtClean="0">
                <a:latin typeface="Cambria" pitchFamily="18" charset="0"/>
              </a:rPr>
            </a:br>
            <a:endParaRPr sz="15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3023</Words>
  <Application>Microsoft Office PowerPoint</Application>
  <PresentationFormat>On-screen Show (16:9)</PresentationFormat>
  <Paragraphs>269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Times New Roman</vt:lpstr>
      <vt:lpstr>Barlow SemiBold</vt:lpstr>
      <vt:lpstr>Cambria</vt:lpstr>
      <vt:lpstr>Barlow Light</vt:lpstr>
      <vt:lpstr>Arial</vt:lpstr>
      <vt:lpstr>Wingdings</vt:lpstr>
      <vt:lpstr>Lodovico template</vt:lpstr>
      <vt:lpstr>PREDSTAVLJANJE ISTRAŽIVANJA “Položaj radnika na tržištu rada i njihova percepcija sindikalnog organizovanja ”  Podgorica, 30.06.2021.</vt:lpstr>
      <vt:lpstr>PowerPoint Presentation</vt:lpstr>
      <vt:lpstr>CILJ PROJEKTA</vt:lpstr>
      <vt:lpstr>AKTIVNOSTI I ALATI</vt:lpstr>
      <vt:lpstr>OBUKA ZA STRUČNU SLUŽBU USSCG</vt:lpstr>
      <vt:lpstr>IZRADA PROMOTIVNOG VIDEO SPOTA</vt:lpstr>
      <vt:lpstr>IZRADA VIBER STIKERA</vt:lpstr>
      <vt:lpstr>Istraživanje - Položaj radnika na tržištu rada i njihova percepcija sindikalnog organizovanja</vt:lpstr>
      <vt:lpstr>Istraživanje - Metod i podaci</vt:lpstr>
      <vt:lpstr>Struktura ispitanika po pripadnosti sindikatu: </vt:lpstr>
      <vt:lpstr>1. Kako biste ocijenili rad nacionalnih sindikalnih centrala? </vt:lpstr>
      <vt:lpstr>2. Molimo Vas da ocijenite koliko su sljedeće pozitivne strane djelovanja sindikata primjenjive na rad sindikalnih centrala u Crnoj Gori </vt:lpstr>
      <vt:lpstr>3. Molimo Vas da ocijenite koliko se sljedeće negativne strane djelovanja sindikata primjenjive na rad sindikalnih centrala u Crnoj Gori. </vt:lpstr>
      <vt:lpstr>4. Koliko biste rekli da ste informisani o aktivnostima koje sprovodi sindikat? </vt:lpstr>
      <vt:lpstr>5. Ukoliko ste loše informisani ili niste uopšte informisani, navedite zbog čega je to tako?</vt:lpstr>
      <vt:lpstr>6. Opšti kolektivni ugovor zaključuju/potpisuju:</vt:lpstr>
      <vt:lpstr>7. Prema Vašem mišljenju, uloga sindikata u zaključivanju Opšteg kolektivnog ugovora je: </vt:lpstr>
      <vt:lpstr>8. Molimo da ocijenite u kojoj mjeri se slažete sa sljedećom tvrdnjom: Opštim i granskim kolektivnim ugovorom utvrđuje se veći obim prava iz rada i po osnovu rada</vt:lpstr>
      <vt:lpstr>9. U kojoj mjeri ste saglasni sa tvrdnjama da Vam je sindikat kroz Opšti kolektivni ugovor obezbijedio sljedeća prava:</vt:lpstr>
      <vt:lpstr>10. Po Vašem mišljenju, šta nedostaje sindikatima u Crnoj Gori da bi imali više uticaja/veću moć? </vt:lpstr>
      <vt:lpstr>11. Da li biste poslali član sindikata? </vt:lpstr>
      <vt:lpstr>12. Da li biste se odazvali pozivu sindikata na štrajk/protest usmjeren na unaprjeđenje ekonomsko-socijalnog položaja zaposlenih?</vt:lpstr>
      <vt:lpstr>13. Da li pored svog glavnog posla obavljate i dopunski rad? </vt:lpstr>
      <vt:lpstr>14. Na Vašem glavnom poslu radite po: </vt:lpstr>
      <vt:lpstr>15. Kada govorimo o Vašem glavnom poslu, po kom osnovu Vam se isplaćuje Vaše socijalno osiguranje (PIO, zdravstvo, po osnovu nezaposlenosti)? </vt:lpstr>
      <vt:lpstr>16. Da li Vam poslodavac na Vašem glavnom poslu uručuje obračun zarade (platnu listu)? </vt:lpstr>
      <vt:lpstr>17. Da li u okviru radne sedmice radite </vt:lpstr>
      <vt:lpstr>18. Da li radite prekovremeno? </vt:lpstr>
      <vt:lpstr>19. Da li je Vaš prekovremeni rad posebno plaćen?</vt:lpstr>
      <vt:lpstr>20. Da li koristite godišnji odmor?</vt:lpstr>
      <vt:lpstr>21. Ako da, koliko radnih dana u godini?</vt:lpstr>
      <vt:lpstr>22. Po Vašem mišljenju koliko treba da iznosi minimalna zarada za puno radno vrijeme koja bi mogla da omogući egzistenciju četvoročlanoj porodici (broj upisati ciframa)</vt:lpstr>
      <vt:lpstr>23. Da li biste napustili Crnu Goru u potrazi za boljim poslom? </vt:lpstr>
      <vt:lpstr>24. Da li Vam se desilo da Vam je prekršeno neko od sljedećih prava?</vt:lpstr>
      <vt:lpstr>25. Kako biste ocijenili ekonomsku situaciju u kojoj se nalazi Vaše domaćinstvo, u poređenju sa periodom prije COVID-19 pandemije?</vt:lpstr>
      <vt:lpstr>26. Da li ste u toku pandemije doživjeli nešto od sljedećeg: </vt:lpstr>
      <vt:lpstr>Zaključci – Članstvo, Rad sindikata</vt:lpstr>
      <vt:lpstr>Zaključci – Povjerenje, Informisanost o radu sindikata</vt:lpstr>
      <vt:lpstr>Zaključci – Uloga sindikata, Uslovi na radu</vt:lpstr>
      <vt:lpstr>Zaključci – Kovid pandemija</vt:lpstr>
      <vt:lpstr>Preporuke</vt:lpstr>
      <vt:lpstr>Hvala na pažnji! www.usscg.me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PC</cp:lastModifiedBy>
  <cp:revision>133</cp:revision>
  <dcterms:modified xsi:type="dcterms:W3CDTF">2021-06-30T08:05:04Z</dcterms:modified>
</cp:coreProperties>
</file>